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58" r:id="rId4"/>
    <p:sldId id="270" r:id="rId5"/>
    <p:sldId id="259" r:id="rId6"/>
    <p:sldId id="262" r:id="rId7"/>
    <p:sldId id="263" r:id="rId8"/>
    <p:sldId id="264" r:id="rId9"/>
    <p:sldId id="268" r:id="rId10"/>
    <p:sldId id="265" r:id="rId11"/>
    <p:sldId id="274" r:id="rId12"/>
    <p:sldId id="266" r:id="rId13"/>
    <p:sldId id="275" r:id="rId14"/>
    <p:sldId id="267" r:id="rId15"/>
    <p:sldId id="269" r:id="rId1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05" autoAdjust="0"/>
  </p:normalViewPr>
  <p:slideViewPr>
    <p:cSldViewPr>
      <p:cViewPr>
        <p:scale>
          <a:sx n="70" d="100"/>
          <a:sy n="70" d="100"/>
        </p:scale>
        <p:origin x="-1302" y="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9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4BD3DED-73CE-4911-AD69-9051369ED67D}" type="doc">
      <dgm:prSet loTypeId="urn:microsoft.com/office/officeart/2005/8/layout/default#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2539D5C5-C949-4E2B-9F57-F3F63FDF64B4}">
      <dgm:prSet phldrT="[Texto]" custT="1"/>
      <dgm:spPr/>
      <dgm:t>
        <a:bodyPr/>
        <a:lstStyle/>
        <a:p>
          <a:r>
            <a:rPr lang="es-ES" sz="2400" dirty="0" smtClean="0"/>
            <a:t>1.</a:t>
          </a:r>
          <a:r>
            <a:rPr lang="es-ES" sz="2400" baseline="0" dirty="0" smtClean="0"/>
            <a:t> </a:t>
          </a:r>
          <a:r>
            <a:rPr lang="pt-PT" sz="2400" baseline="0" noProof="0" dirty="0" smtClean="0"/>
            <a:t>Identificação</a:t>
          </a:r>
          <a:r>
            <a:rPr lang="es-ES" sz="2400" baseline="0" dirty="0" smtClean="0"/>
            <a:t> das estrategias de </a:t>
          </a:r>
          <a:r>
            <a:rPr lang="pt-PT" sz="2400" baseline="0" noProof="0" dirty="0" smtClean="0"/>
            <a:t>discuçao</a:t>
          </a:r>
          <a:endParaRPr lang="es-ES" sz="2400" dirty="0"/>
        </a:p>
      </dgm:t>
    </dgm:pt>
    <dgm:pt modelId="{04F44746-E227-4C9B-9242-4F1421503862}" type="parTrans" cxnId="{FC2767F4-AC46-4C12-B76A-AA27819D37DA}">
      <dgm:prSet/>
      <dgm:spPr/>
      <dgm:t>
        <a:bodyPr/>
        <a:lstStyle/>
        <a:p>
          <a:endParaRPr lang="es-ES"/>
        </a:p>
      </dgm:t>
    </dgm:pt>
    <dgm:pt modelId="{A4A985E6-1142-44C8-8849-87108256A472}" type="sibTrans" cxnId="{FC2767F4-AC46-4C12-B76A-AA27819D37DA}">
      <dgm:prSet/>
      <dgm:spPr/>
      <dgm:t>
        <a:bodyPr/>
        <a:lstStyle/>
        <a:p>
          <a:endParaRPr lang="es-ES"/>
        </a:p>
      </dgm:t>
    </dgm:pt>
    <dgm:pt modelId="{09A0125A-5F89-4B23-9E07-D880A24A5A90}">
      <dgm:prSet phldrT="[Texto]" custT="1"/>
      <dgm:spPr/>
      <dgm:t>
        <a:bodyPr/>
        <a:lstStyle/>
        <a:p>
          <a:r>
            <a:rPr lang="pt-BR" sz="2400" dirty="0" smtClean="0"/>
            <a:t>2. Codificação das emoções exibidas e acompanhamento das dinâmicas emocionais</a:t>
          </a:r>
          <a:endParaRPr lang="es-ES" sz="2400" dirty="0"/>
        </a:p>
      </dgm:t>
    </dgm:pt>
    <dgm:pt modelId="{7C23F41B-7055-4537-9D11-F81150EA7C1E}" type="parTrans" cxnId="{321855AD-F0D4-49C0-AE9C-84182AAEFBDD}">
      <dgm:prSet/>
      <dgm:spPr/>
      <dgm:t>
        <a:bodyPr/>
        <a:lstStyle/>
        <a:p>
          <a:endParaRPr lang="es-ES"/>
        </a:p>
      </dgm:t>
    </dgm:pt>
    <dgm:pt modelId="{5F6E8B63-97AF-489E-9C30-B6FE2D455AE4}" type="sibTrans" cxnId="{321855AD-F0D4-49C0-AE9C-84182AAEFBDD}">
      <dgm:prSet/>
      <dgm:spPr/>
      <dgm:t>
        <a:bodyPr/>
        <a:lstStyle/>
        <a:p>
          <a:endParaRPr lang="es-ES"/>
        </a:p>
      </dgm:t>
    </dgm:pt>
    <dgm:pt modelId="{91B018BF-2080-4AA2-8B24-8661C9AFC5BD}">
      <dgm:prSet phldrT="[Texto]" custT="1"/>
      <dgm:spPr/>
      <dgm:t>
        <a:bodyPr/>
        <a:lstStyle/>
        <a:p>
          <a:r>
            <a:rPr lang="es-ES" sz="2400" dirty="0" smtClean="0"/>
            <a:t>3. </a:t>
          </a:r>
          <a:r>
            <a:rPr lang="pt-PT" sz="2400" noProof="0" dirty="0" smtClean="0"/>
            <a:t>Codificação</a:t>
          </a:r>
          <a:r>
            <a:rPr lang="es-ES" sz="2400" dirty="0" smtClean="0"/>
            <a:t> das estrategias das </a:t>
          </a:r>
          <a:r>
            <a:rPr lang="pt-PT" sz="2400" noProof="0" dirty="0" smtClean="0"/>
            <a:t>conversações</a:t>
          </a:r>
          <a:endParaRPr lang="pt-PT" sz="2400" noProof="0" dirty="0"/>
        </a:p>
      </dgm:t>
    </dgm:pt>
    <dgm:pt modelId="{BAEA8D6F-044B-4D64-B3E3-EC12001307DD}" type="parTrans" cxnId="{08C26C64-8D98-48A4-9C89-769844F1F24A}">
      <dgm:prSet/>
      <dgm:spPr/>
      <dgm:t>
        <a:bodyPr/>
        <a:lstStyle/>
        <a:p>
          <a:endParaRPr lang="es-ES"/>
        </a:p>
      </dgm:t>
    </dgm:pt>
    <dgm:pt modelId="{A63B2BA1-00BF-48C7-B2D2-A9E9E5818890}" type="sibTrans" cxnId="{08C26C64-8D98-48A4-9C89-769844F1F24A}">
      <dgm:prSet/>
      <dgm:spPr/>
      <dgm:t>
        <a:bodyPr/>
        <a:lstStyle/>
        <a:p>
          <a:endParaRPr lang="es-ES"/>
        </a:p>
      </dgm:t>
    </dgm:pt>
    <dgm:pt modelId="{6439FEA8-4FD8-4E0B-95B3-812AD8E6DBC1}">
      <dgm:prSet phldrT="[Texto]" custT="1"/>
      <dgm:spPr/>
      <dgm:t>
        <a:bodyPr/>
        <a:lstStyle/>
        <a:p>
          <a:r>
            <a:rPr lang="es-ES" sz="2400" dirty="0" smtClean="0"/>
            <a:t>4. </a:t>
          </a:r>
          <a:r>
            <a:rPr lang="pt-PT" sz="2400" noProof="0" dirty="0" smtClean="0"/>
            <a:t>Analisis</a:t>
          </a:r>
          <a:r>
            <a:rPr lang="es-ES" sz="2400" dirty="0" smtClean="0"/>
            <a:t> da </a:t>
          </a:r>
          <a:r>
            <a:rPr lang="pt-PT" sz="2400" noProof="0" dirty="0" smtClean="0"/>
            <a:t>relação</a:t>
          </a:r>
          <a:r>
            <a:rPr lang="es-ES" sz="2400" dirty="0" smtClean="0"/>
            <a:t> entre as </a:t>
          </a:r>
          <a:r>
            <a:rPr lang="pt-PT" sz="2400" noProof="0" dirty="0" smtClean="0"/>
            <a:t>dinâmicas</a:t>
          </a:r>
          <a:r>
            <a:rPr lang="es-ES" sz="2400" dirty="0" smtClean="0"/>
            <a:t> </a:t>
          </a:r>
          <a:r>
            <a:rPr lang="pt-PT" sz="2400" noProof="0" dirty="0" smtClean="0"/>
            <a:t>emocionais</a:t>
          </a:r>
          <a:r>
            <a:rPr lang="es-ES" sz="2400" dirty="0" smtClean="0"/>
            <a:t> e estrategias</a:t>
          </a:r>
          <a:endParaRPr lang="es-ES" sz="2400" dirty="0"/>
        </a:p>
      </dgm:t>
    </dgm:pt>
    <dgm:pt modelId="{2A013AC8-7108-42BA-9C85-9DCEE6FE3A80}" type="parTrans" cxnId="{C4310709-7C95-42E6-AE2D-6190159CAC1A}">
      <dgm:prSet/>
      <dgm:spPr/>
      <dgm:t>
        <a:bodyPr/>
        <a:lstStyle/>
        <a:p>
          <a:endParaRPr lang="es-ES"/>
        </a:p>
      </dgm:t>
    </dgm:pt>
    <dgm:pt modelId="{ADDF18CB-A2F2-42B9-AA48-1720C67BB4D5}" type="sibTrans" cxnId="{C4310709-7C95-42E6-AE2D-6190159CAC1A}">
      <dgm:prSet/>
      <dgm:spPr/>
      <dgm:t>
        <a:bodyPr/>
        <a:lstStyle/>
        <a:p>
          <a:endParaRPr lang="es-ES"/>
        </a:p>
      </dgm:t>
    </dgm:pt>
    <dgm:pt modelId="{23465614-738F-4317-8026-8D00DE653896}">
      <dgm:prSet phldrT="[Texto]" custT="1"/>
      <dgm:spPr/>
      <dgm:t>
        <a:bodyPr/>
        <a:lstStyle/>
        <a:p>
          <a:r>
            <a:rPr lang="es-ES" sz="2400" dirty="0" smtClean="0"/>
            <a:t>5. </a:t>
          </a:r>
          <a:r>
            <a:rPr lang="pt-PT" sz="2400" noProof="0" dirty="0" smtClean="0"/>
            <a:t>Explicação</a:t>
          </a:r>
          <a:r>
            <a:rPr lang="pt-PT" sz="2400" dirty="0" smtClean="0"/>
            <a:t> da relação entre o assunto, a dinâmica emocional e o processo estratégico</a:t>
          </a:r>
          <a:endParaRPr lang="es-ES" sz="2400" dirty="0"/>
        </a:p>
      </dgm:t>
    </dgm:pt>
    <dgm:pt modelId="{32AA5DCB-9115-4022-AB58-9E46410A8923}" type="parTrans" cxnId="{955A43A7-B7AC-4EB4-A9E0-80250B13CE92}">
      <dgm:prSet/>
      <dgm:spPr/>
      <dgm:t>
        <a:bodyPr/>
        <a:lstStyle/>
        <a:p>
          <a:endParaRPr lang="es-ES"/>
        </a:p>
      </dgm:t>
    </dgm:pt>
    <dgm:pt modelId="{F4E5427C-82CC-466D-93C4-38369263934C}" type="sibTrans" cxnId="{955A43A7-B7AC-4EB4-A9E0-80250B13CE92}">
      <dgm:prSet/>
      <dgm:spPr/>
      <dgm:t>
        <a:bodyPr/>
        <a:lstStyle/>
        <a:p>
          <a:endParaRPr lang="es-ES"/>
        </a:p>
      </dgm:t>
    </dgm:pt>
    <dgm:pt modelId="{0A1A4722-4F87-4690-88B1-6FC3ACC08A98}" type="pres">
      <dgm:prSet presAssocID="{84BD3DED-73CE-4911-AD69-9051369ED67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PT"/>
        </a:p>
      </dgm:t>
    </dgm:pt>
    <dgm:pt modelId="{E50251FD-53C7-4D6D-B2A7-DAEB2B442356}" type="pres">
      <dgm:prSet presAssocID="{2539D5C5-C949-4E2B-9F57-F3F63FDF64B4}" presName="node" presStyleLbl="node1" presStyleIdx="0" presStyleCnt="5" custScaleX="89773" custLinFactNeighborX="-74" custLinFactNeighborY="-1556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5AD5768-C2DD-42F5-8AAE-2A38932BFDBD}" type="pres">
      <dgm:prSet presAssocID="{A4A985E6-1142-44C8-8849-87108256A472}" presName="sibTrans" presStyleCnt="0"/>
      <dgm:spPr/>
    </dgm:pt>
    <dgm:pt modelId="{ACF80FF0-E50B-41E6-9D5C-ED62AA8C0E33}" type="pres">
      <dgm:prSet presAssocID="{09A0125A-5F89-4B23-9E07-D880A24A5A90}" presName="node" presStyleLbl="node1" presStyleIdx="1" presStyleCnt="5" custScaleX="117236" custScaleY="105453" custLinFactNeighborX="2054" custLinFactNeighborY="-1730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35A75ED-51AF-402E-B4AC-48A8919D4CB6}" type="pres">
      <dgm:prSet presAssocID="{5F6E8B63-97AF-489E-9C30-B6FE2D455AE4}" presName="sibTrans" presStyleCnt="0"/>
      <dgm:spPr/>
    </dgm:pt>
    <dgm:pt modelId="{4BCE1016-7FC7-4C13-972A-221CA0D0A494}" type="pres">
      <dgm:prSet presAssocID="{91B018BF-2080-4AA2-8B24-8661C9AFC5BD}" presName="node" presStyleLbl="node1" presStyleIdx="2" presStyleCnt="5" custScaleY="87713" custLinFactNeighborX="854" custLinFactNeighborY="-1109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478D810-56A4-4A68-B2EF-63930A4DD566}" type="pres">
      <dgm:prSet presAssocID="{A63B2BA1-00BF-48C7-B2D2-A9E9E5818890}" presName="sibTrans" presStyleCnt="0"/>
      <dgm:spPr/>
    </dgm:pt>
    <dgm:pt modelId="{BC0846E7-A713-4826-A04D-3AAF5897912E}" type="pres">
      <dgm:prSet presAssocID="{6439FEA8-4FD8-4E0B-95B3-812AD8E6DBC1}" presName="node" presStyleLbl="node1" presStyleIdx="3" presStyleCnt="5" custScaleX="121051" custLinFactNeighborX="-3462" custLinFactNeighborY="359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7F10C4F-BADD-4F67-9DE8-ED07EC9D2631}" type="pres">
      <dgm:prSet presAssocID="{ADDF18CB-A2F2-42B9-AA48-1720C67BB4D5}" presName="sibTrans" presStyleCnt="0"/>
      <dgm:spPr/>
    </dgm:pt>
    <dgm:pt modelId="{8E53BB70-624D-43A4-A7ED-3D02564C5DD2}" type="pres">
      <dgm:prSet presAssocID="{23465614-738F-4317-8026-8D00DE653896}" presName="node" presStyleLbl="node1" presStyleIdx="4" presStyleCnt="5" custScaleX="130186" custLinFactNeighborX="4931" custLinFactNeighborY="806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955A43A7-B7AC-4EB4-A9E0-80250B13CE92}" srcId="{84BD3DED-73CE-4911-AD69-9051369ED67D}" destId="{23465614-738F-4317-8026-8D00DE653896}" srcOrd="4" destOrd="0" parTransId="{32AA5DCB-9115-4022-AB58-9E46410A8923}" sibTransId="{F4E5427C-82CC-466D-93C4-38369263934C}"/>
    <dgm:cxn modelId="{FC2767F4-AC46-4C12-B76A-AA27819D37DA}" srcId="{84BD3DED-73CE-4911-AD69-9051369ED67D}" destId="{2539D5C5-C949-4E2B-9F57-F3F63FDF64B4}" srcOrd="0" destOrd="0" parTransId="{04F44746-E227-4C9B-9242-4F1421503862}" sibTransId="{A4A985E6-1142-44C8-8849-87108256A472}"/>
    <dgm:cxn modelId="{1A16161A-0DA0-4FA1-B88F-090BC5C113F0}" type="presOf" srcId="{2539D5C5-C949-4E2B-9F57-F3F63FDF64B4}" destId="{E50251FD-53C7-4D6D-B2A7-DAEB2B442356}" srcOrd="0" destOrd="0" presId="urn:microsoft.com/office/officeart/2005/8/layout/default#1"/>
    <dgm:cxn modelId="{0D1F269D-0CDE-4887-9542-C6A464A54E0D}" type="presOf" srcId="{84BD3DED-73CE-4911-AD69-9051369ED67D}" destId="{0A1A4722-4F87-4690-88B1-6FC3ACC08A98}" srcOrd="0" destOrd="0" presId="urn:microsoft.com/office/officeart/2005/8/layout/default#1"/>
    <dgm:cxn modelId="{C4310709-7C95-42E6-AE2D-6190159CAC1A}" srcId="{84BD3DED-73CE-4911-AD69-9051369ED67D}" destId="{6439FEA8-4FD8-4E0B-95B3-812AD8E6DBC1}" srcOrd="3" destOrd="0" parTransId="{2A013AC8-7108-42BA-9C85-9DCEE6FE3A80}" sibTransId="{ADDF18CB-A2F2-42B9-AA48-1720C67BB4D5}"/>
    <dgm:cxn modelId="{A95FDFB6-CF72-45CD-A388-BE32A525524B}" type="presOf" srcId="{09A0125A-5F89-4B23-9E07-D880A24A5A90}" destId="{ACF80FF0-E50B-41E6-9D5C-ED62AA8C0E33}" srcOrd="0" destOrd="0" presId="urn:microsoft.com/office/officeart/2005/8/layout/default#1"/>
    <dgm:cxn modelId="{321855AD-F0D4-49C0-AE9C-84182AAEFBDD}" srcId="{84BD3DED-73CE-4911-AD69-9051369ED67D}" destId="{09A0125A-5F89-4B23-9E07-D880A24A5A90}" srcOrd="1" destOrd="0" parTransId="{7C23F41B-7055-4537-9D11-F81150EA7C1E}" sibTransId="{5F6E8B63-97AF-489E-9C30-B6FE2D455AE4}"/>
    <dgm:cxn modelId="{08C26C64-8D98-48A4-9C89-769844F1F24A}" srcId="{84BD3DED-73CE-4911-AD69-9051369ED67D}" destId="{91B018BF-2080-4AA2-8B24-8661C9AFC5BD}" srcOrd="2" destOrd="0" parTransId="{BAEA8D6F-044B-4D64-B3E3-EC12001307DD}" sibTransId="{A63B2BA1-00BF-48C7-B2D2-A9E9E5818890}"/>
    <dgm:cxn modelId="{9EE61063-E714-4025-B7F4-28D6BFE921D6}" type="presOf" srcId="{91B018BF-2080-4AA2-8B24-8661C9AFC5BD}" destId="{4BCE1016-7FC7-4C13-972A-221CA0D0A494}" srcOrd="0" destOrd="0" presId="urn:microsoft.com/office/officeart/2005/8/layout/default#1"/>
    <dgm:cxn modelId="{9EBE83B9-6E24-474F-916E-ECE102BE61E7}" type="presOf" srcId="{23465614-738F-4317-8026-8D00DE653896}" destId="{8E53BB70-624D-43A4-A7ED-3D02564C5DD2}" srcOrd="0" destOrd="0" presId="urn:microsoft.com/office/officeart/2005/8/layout/default#1"/>
    <dgm:cxn modelId="{0FC703E8-2988-4C92-B834-4F26F5041EC6}" type="presOf" srcId="{6439FEA8-4FD8-4E0B-95B3-812AD8E6DBC1}" destId="{BC0846E7-A713-4826-A04D-3AAF5897912E}" srcOrd="0" destOrd="0" presId="urn:microsoft.com/office/officeart/2005/8/layout/default#1"/>
    <dgm:cxn modelId="{4591A465-2CDF-4603-8BE9-7E049E68B519}" type="presParOf" srcId="{0A1A4722-4F87-4690-88B1-6FC3ACC08A98}" destId="{E50251FD-53C7-4D6D-B2A7-DAEB2B442356}" srcOrd="0" destOrd="0" presId="urn:microsoft.com/office/officeart/2005/8/layout/default#1"/>
    <dgm:cxn modelId="{F51B181E-5ADA-46EC-9E4F-C259A234FB15}" type="presParOf" srcId="{0A1A4722-4F87-4690-88B1-6FC3ACC08A98}" destId="{A5AD5768-C2DD-42F5-8AAE-2A38932BFDBD}" srcOrd="1" destOrd="0" presId="urn:microsoft.com/office/officeart/2005/8/layout/default#1"/>
    <dgm:cxn modelId="{5F315005-9DFF-4228-9F6B-A131B3EDD551}" type="presParOf" srcId="{0A1A4722-4F87-4690-88B1-6FC3ACC08A98}" destId="{ACF80FF0-E50B-41E6-9D5C-ED62AA8C0E33}" srcOrd="2" destOrd="0" presId="urn:microsoft.com/office/officeart/2005/8/layout/default#1"/>
    <dgm:cxn modelId="{5D1283BB-EDF6-47F6-BF42-1B00D6332196}" type="presParOf" srcId="{0A1A4722-4F87-4690-88B1-6FC3ACC08A98}" destId="{235A75ED-51AF-402E-B4AC-48A8919D4CB6}" srcOrd="3" destOrd="0" presId="urn:microsoft.com/office/officeart/2005/8/layout/default#1"/>
    <dgm:cxn modelId="{EEC6D4B6-53AC-473F-8612-A396496C371D}" type="presParOf" srcId="{0A1A4722-4F87-4690-88B1-6FC3ACC08A98}" destId="{4BCE1016-7FC7-4C13-972A-221CA0D0A494}" srcOrd="4" destOrd="0" presId="urn:microsoft.com/office/officeart/2005/8/layout/default#1"/>
    <dgm:cxn modelId="{73A5F079-FC6E-4990-BACD-82C5E180D7EA}" type="presParOf" srcId="{0A1A4722-4F87-4690-88B1-6FC3ACC08A98}" destId="{F478D810-56A4-4A68-B2EF-63930A4DD566}" srcOrd="5" destOrd="0" presId="urn:microsoft.com/office/officeart/2005/8/layout/default#1"/>
    <dgm:cxn modelId="{C2E5E1F5-355F-420E-AECD-DB4950D6BC6B}" type="presParOf" srcId="{0A1A4722-4F87-4690-88B1-6FC3ACC08A98}" destId="{BC0846E7-A713-4826-A04D-3AAF5897912E}" srcOrd="6" destOrd="0" presId="urn:microsoft.com/office/officeart/2005/8/layout/default#1"/>
    <dgm:cxn modelId="{AC395279-CBCC-4A24-83DA-CAF54C7D4A99}" type="presParOf" srcId="{0A1A4722-4F87-4690-88B1-6FC3ACC08A98}" destId="{E7F10C4F-BADD-4F67-9DE8-ED07EC9D2631}" srcOrd="7" destOrd="0" presId="urn:microsoft.com/office/officeart/2005/8/layout/default#1"/>
    <dgm:cxn modelId="{468A4C77-AAF1-49A6-91CC-1C472E94C831}" type="presParOf" srcId="{0A1A4722-4F87-4690-88B1-6FC3ACC08A98}" destId="{8E53BB70-624D-43A4-A7ED-3D02564C5DD2}" srcOrd="8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50251FD-53C7-4D6D-B2A7-DAEB2B442356}">
      <dsp:nvSpPr>
        <dsp:cNvPr id="0" name=""/>
        <dsp:cNvSpPr/>
      </dsp:nvSpPr>
      <dsp:spPr>
        <a:xfrm>
          <a:off x="0" y="214314"/>
          <a:ext cx="2391548" cy="159839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/>
            <a:t>1.</a:t>
          </a:r>
          <a:r>
            <a:rPr lang="es-ES" sz="2400" kern="1200" baseline="0" dirty="0" smtClean="0"/>
            <a:t> </a:t>
          </a:r>
          <a:r>
            <a:rPr lang="pt-PT" sz="2400" kern="1200" baseline="0" noProof="0" dirty="0" smtClean="0"/>
            <a:t>Identificação</a:t>
          </a:r>
          <a:r>
            <a:rPr lang="es-ES" sz="2400" kern="1200" baseline="0" dirty="0" smtClean="0"/>
            <a:t> das estrategias de </a:t>
          </a:r>
          <a:r>
            <a:rPr lang="pt-PT" sz="2400" kern="1200" baseline="0" noProof="0" dirty="0" smtClean="0"/>
            <a:t>discuçao</a:t>
          </a:r>
          <a:endParaRPr lang="es-ES" sz="2400" kern="1200" dirty="0"/>
        </a:p>
      </dsp:txBody>
      <dsp:txXfrm>
        <a:off x="0" y="214314"/>
        <a:ext cx="2391548" cy="1598397"/>
      </dsp:txXfrm>
    </dsp:sp>
    <dsp:sp modelId="{ACF80FF0-E50B-41E6-9D5C-ED62AA8C0E33}">
      <dsp:nvSpPr>
        <dsp:cNvPr id="0" name=""/>
        <dsp:cNvSpPr/>
      </dsp:nvSpPr>
      <dsp:spPr>
        <a:xfrm>
          <a:off x="2714632" y="142874"/>
          <a:ext cx="3123161" cy="168555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/>
            <a:t>2. Codificação das emoções exibidas e acompanhamento das dinâmicas emocionais</a:t>
          </a:r>
          <a:endParaRPr lang="es-ES" sz="2400" kern="1200" dirty="0"/>
        </a:p>
      </dsp:txBody>
      <dsp:txXfrm>
        <a:off x="2714632" y="142874"/>
        <a:ext cx="3123161" cy="1685557"/>
      </dsp:txXfrm>
    </dsp:sp>
    <dsp:sp modelId="{4BCE1016-7FC7-4C13-972A-221CA0D0A494}">
      <dsp:nvSpPr>
        <dsp:cNvPr id="0" name=""/>
        <dsp:cNvSpPr/>
      </dsp:nvSpPr>
      <dsp:spPr>
        <a:xfrm>
          <a:off x="6051440" y="383944"/>
          <a:ext cx="2663995" cy="140200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/>
            <a:t>3. </a:t>
          </a:r>
          <a:r>
            <a:rPr lang="pt-PT" sz="2400" kern="1200" noProof="0" dirty="0" smtClean="0"/>
            <a:t>Codificação</a:t>
          </a:r>
          <a:r>
            <a:rPr lang="es-ES" sz="2400" kern="1200" dirty="0" smtClean="0"/>
            <a:t> das estrategias das </a:t>
          </a:r>
          <a:r>
            <a:rPr lang="pt-PT" sz="2400" kern="1200" noProof="0" dirty="0" smtClean="0"/>
            <a:t>conversações</a:t>
          </a:r>
          <a:endParaRPr lang="pt-PT" sz="2400" kern="1200" noProof="0" dirty="0"/>
        </a:p>
      </dsp:txBody>
      <dsp:txXfrm>
        <a:off x="6051440" y="383944"/>
        <a:ext cx="2663995" cy="1402002"/>
      </dsp:txXfrm>
    </dsp:sp>
    <dsp:sp modelId="{BC0846E7-A713-4826-A04D-3AAF5897912E}">
      <dsp:nvSpPr>
        <dsp:cNvPr id="0" name=""/>
        <dsp:cNvSpPr/>
      </dsp:nvSpPr>
      <dsp:spPr>
        <a:xfrm>
          <a:off x="785819" y="2428897"/>
          <a:ext cx="3224793" cy="159839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/>
            <a:t>4. </a:t>
          </a:r>
          <a:r>
            <a:rPr lang="pt-PT" sz="2400" kern="1200" noProof="0" dirty="0" smtClean="0"/>
            <a:t>Analisis</a:t>
          </a:r>
          <a:r>
            <a:rPr lang="es-ES" sz="2400" kern="1200" dirty="0" smtClean="0"/>
            <a:t> da </a:t>
          </a:r>
          <a:r>
            <a:rPr lang="pt-PT" sz="2400" kern="1200" noProof="0" dirty="0" smtClean="0"/>
            <a:t>relação</a:t>
          </a:r>
          <a:r>
            <a:rPr lang="es-ES" sz="2400" kern="1200" dirty="0" smtClean="0"/>
            <a:t> entre as </a:t>
          </a:r>
          <a:r>
            <a:rPr lang="pt-PT" sz="2400" kern="1200" noProof="0" dirty="0" smtClean="0"/>
            <a:t>dinâmicas</a:t>
          </a:r>
          <a:r>
            <a:rPr lang="es-ES" sz="2400" kern="1200" dirty="0" smtClean="0"/>
            <a:t> </a:t>
          </a:r>
          <a:r>
            <a:rPr lang="pt-PT" sz="2400" kern="1200" noProof="0" dirty="0" smtClean="0"/>
            <a:t>emocionais</a:t>
          </a:r>
          <a:r>
            <a:rPr lang="es-ES" sz="2400" kern="1200" dirty="0" smtClean="0"/>
            <a:t> e estrategias</a:t>
          </a:r>
          <a:endParaRPr lang="es-ES" sz="2400" kern="1200" dirty="0"/>
        </a:p>
      </dsp:txBody>
      <dsp:txXfrm>
        <a:off x="785819" y="2428897"/>
        <a:ext cx="3224793" cy="1598397"/>
      </dsp:txXfrm>
    </dsp:sp>
    <dsp:sp modelId="{8E53BB70-624D-43A4-A7ED-3D02564C5DD2}">
      <dsp:nvSpPr>
        <dsp:cNvPr id="0" name=""/>
        <dsp:cNvSpPr/>
      </dsp:nvSpPr>
      <dsp:spPr>
        <a:xfrm>
          <a:off x="4500601" y="2500329"/>
          <a:ext cx="3468149" cy="159839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/>
            <a:t>5. </a:t>
          </a:r>
          <a:r>
            <a:rPr lang="pt-PT" sz="2400" kern="1200" noProof="0" dirty="0" smtClean="0"/>
            <a:t>Explicação</a:t>
          </a:r>
          <a:r>
            <a:rPr lang="pt-PT" sz="2400" kern="1200" dirty="0" smtClean="0"/>
            <a:t> da relação entre o assunto, a dinâmica emocional e o processo estratégico</a:t>
          </a:r>
          <a:endParaRPr lang="es-ES" sz="2400" kern="1200" dirty="0"/>
        </a:p>
      </dsp:txBody>
      <dsp:txXfrm>
        <a:off x="4500601" y="2500329"/>
        <a:ext cx="3468149" cy="159839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92036E-6021-4973-8C65-B279E6D5080A}" type="datetimeFigureOut">
              <a:rPr lang="es-ES" smtClean="0"/>
              <a:pPr/>
              <a:t>19/05/2014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DB42FC-7685-4515-991A-B7AB1312E48C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7709868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8305A-2638-4B12-8125-7EDC457838F3}" type="datetimeFigureOut">
              <a:rPr lang="es-ES" smtClean="0"/>
              <a:pPr/>
              <a:t>19/05/2014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E1BA1-95AA-4DB9-B0D2-3DAE6265445C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8305A-2638-4B12-8125-7EDC457838F3}" type="datetimeFigureOut">
              <a:rPr lang="es-ES" smtClean="0"/>
              <a:pPr/>
              <a:t>19/05/2014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E1BA1-95AA-4DB9-B0D2-3DAE6265445C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8305A-2638-4B12-8125-7EDC457838F3}" type="datetimeFigureOut">
              <a:rPr lang="es-ES" smtClean="0"/>
              <a:pPr/>
              <a:t>19/05/2014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E1BA1-95AA-4DB9-B0D2-3DAE6265445C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8305A-2638-4B12-8125-7EDC457838F3}" type="datetimeFigureOut">
              <a:rPr lang="es-ES" smtClean="0"/>
              <a:pPr/>
              <a:t>19/05/2014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E1BA1-95AA-4DB9-B0D2-3DAE6265445C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8305A-2638-4B12-8125-7EDC457838F3}" type="datetimeFigureOut">
              <a:rPr lang="es-ES" smtClean="0"/>
              <a:pPr/>
              <a:t>19/05/2014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E1BA1-95AA-4DB9-B0D2-3DAE6265445C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8305A-2638-4B12-8125-7EDC457838F3}" type="datetimeFigureOut">
              <a:rPr lang="es-ES" smtClean="0"/>
              <a:pPr/>
              <a:t>19/05/2014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E1BA1-95AA-4DB9-B0D2-3DAE6265445C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8305A-2638-4B12-8125-7EDC457838F3}" type="datetimeFigureOut">
              <a:rPr lang="es-ES" smtClean="0"/>
              <a:pPr/>
              <a:t>19/05/2014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E1BA1-95AA-4DB9-B0D2-3DAE6265445C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8305A-2638-4B12-8125-7EDC457838F3}" type="datetimeFigureOut">
              <a:rPr lang="es-ES" smtClean="0"/>
              <a:pPr/>
              <a:t>19/05/2014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E1BA1-95AA-4DB9-B0D2-3DAE6265445C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8305A-2638-4B12-8125-7EDC457838F3}" type="datetimeFigureOut">
              <a:rPr lang="es-ES" smtClean="0"/>
              <a:pPr/>
              <a:t>19/05/2014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E1BA1-95AA-4DB9-B0D2-3DAE6265445C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8305A-2638-4B12-8125-7EDC457838F3}" type="datetimeFigureOut">
              <a:rPr lang="es-ES" smtClean="0"/>
              <a:pPr/>
              <a:t>19/05/2014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E1BA1-95AA-4DB9-B0D2-3DAE6265445C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8305A-2638-4B12-8125-7EDC457838F3}" type="datetimeFigureOut">
              <a:rPr lang="es-ES" smtClean="0"/>
              <a:pPr/>
              <a:t>19/05/2014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29E1BA1-95AA-4DB9-B0D2-3DAE6265445C}" type="slidenum">
              <a:rPr lang="es-ES" smtClean="0"/>
              <a:pPr/>
              <a:t>‹#›</a:t>
            </a:fld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CC8305A-2638-4B12-8125-7EDC457838F3}" type="datetimeFigureOut">
              <a:rPr lang="es-ES" smtClean="0"/>
              <a:pPr/>
              <a:t>19/05/2014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29E1BA1-95AA-4DB9-B0D2-3DAE6265445C}" type="slidenum">
              <a:rPr lang="es-ES" smtClean="0"/>
              <a:pPr/>
              <a:t>‹#›</a:t>
            </a:fld>
            <a:endParaRPr lang="es-ES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71472" y="1357298"/>
            <a:ext cx="7851648" cy="1828800"/>
          </a:xfrm>
        </p:spPr>
        <p:txBody>
          <a:bodyPr>
            <a:normAutofit/>
          </a:bodyPr>
          <a:lstStyle/>
          <a:p>
            <a:r>
              <a:rPr lang="pt-PT" sz="6000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Emotional Dynamics and Strategizing Processes</a:t>
            </a:r>
            <a:endParaRPr lang="es-ES" sz="6000" u="sng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85720" y="3286124"/>
            <a:ext cx="8358246" cy="571504"/>
          </a:xfrm>
        </p:spPr>
        <p:txBody>
          <a:bodyPr/>
          <a:lstStyle/>
          <a:p>
            <a:r>
              <a:rPr lang="es-ES" dirty="0" smtClean="0"/>
              <a:t>A </a:t>
            </a:r>
            <a:r>
              <a:rPr lang="es-ES" dirty="0" err="1" smtClean="0"/>
              <a:t>Study</a:t>
            </a:r>
            <a:r>
              <a:rPr lang="es-ES" dirty="0" smtClean="0"/>
              <a:t> of </a:t>
            </a:r>
            <a:r>
              <a:rPr lang="es-ES" dirty="0" err="1" smtClean="0"/>
              <a:t>Strategic</a:t>
            </a:r>
            <a:r>
              <a:rPr lang="es-ES" dirty="0" smtClean="0"/>
              <a:t> </a:t>
            </a:r>
            <a:r>
              <a:rPr lang="es-ES" dirty="0" err="1" smtClean="0"/>
              <a:t>Conversations</a:t>
            </a:r>
            <a:r>
              <a:rPr lang="es-ES" dirty="0" smtClean="0"/>
              <a:t> in Top </a:t>
            </a:r>
            <a:r>
              <a:rPr lang="es-ES" dirty="0" err="1" smtClean="0"/>
              <a:t>Team</a:t>
            </a:r>
            <a:r>
              <a:rPr lang="es-ES" dirty="0" smtClean="0"/>
              <a:t> </a:t>
            </a:r>
            <a:r>
              <a:rPr lang="es-ES" dirty="0" err="1" smtClean="0"/>
              <a:t>Meetings</a:t>
            </a:r>
            <a:r>
              <a:rPr lang="es-ES" dirty="0" smtClean="0"/>
              <a:t> </a:t>
            </a:r>
            <a:endParaRPr lang="es-ES" dirty="0"/>
          </a:p>
        </p:txBody>
      </p:sp>
      <p:sp>
        <p:nvSpPr>
          <p:cNvPr id="4" name="3 CuadroTexto"/>
          <p:cNvSpPr txBox="1"/>
          <p:nvPr/>
        </p:nvSpPr>
        <p:spPr>
          <a:xfrm>
            <a:off x="4286248" y="4143380"/>
            <a:ext cx="4286280" cy="23544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pt-PT" altLang="pt-BR" sz="2400" b="1" dirty="0" smtClean="0">
                <a:solidFill>
                  <a:srgbClr val="FFFF00"/>
                </a:solidFill>
                <a:latin typeface="Constantia" panose="02030602050306030303" pitchFamily="18" charset="0"/>
              </a:rPr>
              <a:t>Docente:</a:t>
            </a:r>
          </a:p>
          <a:p>
            <a:pPr>
              <a:spcBef>
                <a:spcPct val="50000"/>
              </a:spcBef>
            </a:pPr>
            <a:r>
              <a:rPr lang="pt-PT" altLang="pt-BR" dirty="0" smtClean="0">
                <a:latin typeface="Constantia" panose="02030602050306030303" pitchFamily="18" charset="0"/>
              </a:rPr>
              <a:t>Professora Doutora Sofia Bento</a:t>
            </a:r>
          </a:p>
          <a:p>
            <a:endParaRPr lang="pt-PT" altLang="pt-BR" dirty="0" smtClean="0">
              <a:latin typeface="Constantia" panose="02030602050306030303" pitchFamily="18" charset="0"/>
            </a:endParaRPr>
          </a:p>
          <a:p>
            <a:r>
              <a:rPr lang="pt-PT" altLang="pt-BR" sz="2400" b="1" dirty="0" smtClean="0">
                <a:solidFill>
                  <a:srgbClr val="FFFF00"/>
                </a:solidFill>
                <a:latin typeface="Constantia" panose="02030602050306030303" pitchFamily="18" charset="0"/>
              </a:rPr>
              <a:t>Trabalho Realizado por:</a:t>
            </a:r>
          </a:p>
          <a:p>
            <a:r>
              <a:rPr lang="pt-PT" altLang="pt-BR" dirty="0" smtClean="0">
                <a:latin typeface="Constantia" panose="02030602050306030303" pitchFamily="18" charset="0"/>
              </a:rPr>
              <a:t>Covadonga Cano Garcia</a:t>
            </a:r>
          </a:p>
          <a:p>
            <a:r>
              <a:rPr lang="pt-PT" altLang="pt-BR" dirty="0" smtClean="0">
                <a:latin typeface="Constantia" panose="02030602050306030303" pitchFamily="18" charset="0"/>
              </a:rPr>
              <a:t>Miren Zaldibar Madariaga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85720" y="571480"/>
            <a:ext cx="8643966" cy="1418484"/>
          </a:xfrm>
        </p:spPr>
        <p:txBody>
          <a:bodyPr>
            <a:normAutofit/>
          </a:bodyPr>
          <a:lstStyle/>
          <a:p>
            <a:r>
              <a:rPr lang="pt-BR" sz="4000" dirty="0" smtClean="0"/>
              <a:t>Relação entre as dinâmicas</a:t>
            </a:r>
            <a:br>
              <a:rPr lang="pt-BR" sz="4000" dirty="0" smtClean="0"/>
            </a:br>
            <a:r>
              <a:rPr lang="pt-BR" sz="4000" dirty="0" smtClean="0"/>
              <a:t>emocionais e os processos estratégicos</a:t>
            </a:r>
            <a:endParaRPr lang="es-ES" sz="4000" dirty="0"/>
          </a:p>
        </p:txBody>
      </p:sp>
      <p:sp>
        <p:nvSpPr>
          <p:cNvPr id="5" name="4 Rectángulo"/>
          <p:cNvSpPr/>
          <p:nvPr/>
        </p:nvSpPr>
        <p:spPr>
          <a:xfrm>
            <a:off x="642910" y="2071678"/>
            <a:ext cx="3429024" cy="421484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400" u="sng" dirty="0" smtClean="0"/>
              <a:t>EMOÇOES POSITIVAS</a:t>
            </a:r>
          </a:p>
          <a:p>
            <a:pPr algn="ctr"/>
            <a:endParaRPr lang="es-ES" sz="2400" dirty="0"/>
          </a:p>
          <a:p>
            <a:pPr algn="ctr"/>
            <a:endParaRPr lang="es-ES" sz="2400" dirty="0" smtClean="0"/>
          </a:p>
          <a:p>
            <a:pPr algn="ctr"/>
            <a:endParaRPr lang="es-ES" sz="2400" dirty="0"/>
          </a:p>
          <a:p>
            <a:pPr algn="ctr"/>
            <a:endParaRPr lang="es-ES" sz="2400" dirty="0" smtClean="0"/>
          </a:p>
          <a:p>
            <a:pPr algn="ctr"/>
            <a:endParaRPr lang="es-ES" sz="2400" dirty="0"/>
          </a:p>
          <a:p>
            <a:pPr algn="ctr"/>
            <a:endParaRPr lang="es-ES" sz="2400" dirty="0" smtClean="0"/>
          </a:p>
          <a:p>
            <a:pPr algn="ctr"/>
            <a:endParaRPr lang="es-ES" sz="2400" dirty="0"/>
          </a:p>
          <a:p>
            <a:pPr algn="ctr"/>
            <a:endParaRPr lang="es-ES" sz="2400" dirty="0" smtClean="0"/>
          </a:p>
          <a:p>
            <a:pPr algn="ctr"/>
            <a:endParaRPr lang="es-ES" sz="2400" dirty="0"/>
          </a:p>
        </p:txBody>
      </p:sp>
      <p:sp>
        <p:nvSpPr>
          <p:cNvPr id="7" name="6 Rectángulo"/>
          <p:cNvSpPr/>
          <p:nvPr/>
        </p:nvSpPr>
        <p:spPr>
          <a:xfrm>
            <a:off x="4714876" y="2071678"/>
            <a:ext cx="3714776" cy="421484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400" u="sng" dirty="0" smtClean="0"/>
              <a:t>ESTRATÉGIAS COLABORATIVAS</a:t>
            </a:r>
          </a:p>
          <a:p>
            <a:pPr algn="ctr"/>
            <a:endParaRPr lang="es-ES" sz="2400" dirty="0"/>
          </a:p>
          <a:p>
            <a:pPr algn="ctr"/>
            <a:endParaRPr lang="es-ES" sz="2400" dirty="0" smtClean="0"/>
          </a:p>
          <a:p>
            <a:pPr algn="ctr"/>
            <a:endParaRPr lang="es-ES" sz="2400" dirty="0"/>
          </a:p>
          <a:p>
            <a:pPr algn="ctr"/>
            <a:endParaRPr lang="es-ES" sz="2400" dirty="0" smtClean="0"/>
          </a:p>
          <a:p>
            <a:pPr algn="ctr"/>
            <a:endParaRPr lang="es-ES" sz="2400" dirty="0"/>
          </a:p>
          <a:p>
            <a:pPr algn="ctr"/>
            <a:endParaRPr lang="es-ES" sz="2400" dirty="0" smtClean="0"/>
          </a:p>
          <a:p>
            <a:pPr algn="ctr"/>
            <a:endParaRPr lang="es-ES" sz="2400" dirty="0"/>
          </a:p>
          <a:p>
            <a:pPr algn="ctr"/>
            <a:endParaRPr lang="es-ES" sz="2400" dirty="0" smtClean="0"/>
          </a:p>
        </p:txBody>
      </p:sp>
      <p:sp>
        <p:nvSpPr>
          <p:cNvPr id="8" name="7 Rectángulo redondeado"/>
          <p:cNvSpPr/>
          <p:nvPr/>
        </p:nvSpPr>
        <p:spPr>
          <a:xfrm>
            <a:off x="928662" y="4786322"/>
            <a:ext cx="2928958" cy="100013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200" b="1" dirty="0" err="1" smtClean="0"/>
              <a:t>Encontros</a:t>
            </a:r>
            <a:r>
              <a:rPr lang="es-ES" sz="2200" b="1" dirty="0" smtClean="0"/>
              <a:t> </a:t>
            </a:r>
            <a:r>
              <a:rPr lang="pt-PT" sz="2200" b="1" dirty="0" smtClean="0"/>
              <a:t>engraçados</a:t>
            </a:r>
          </a:p>
        </p:txBody>
      </p:sp>
      <p:sp>
        <p:nvSpPr>
          <p:cNvPr id="9" name="8 Rectángulo redondeado"/>
          <p:cNvSpPr/>
          <p:nvPr/>
        </p:nvSpPr>
        <p:spPr>
          <a:xfrm>
            <a:off x="928662" y="3286124"/>
            <a:ext cx="2928958" cy="100013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PT" sz="2200" b="1" dirty="0" smtClean="0"/>
              <a:t>Mudanças</a:t>
            </a:r>
            <a:r>
              <a:rPr lang="es-ES" sz="2200" b="1" dirty="0" smtClean="0"/>
              <a:t> enérgicas</a:t>
            </a:r>
          </a:p>
        </p:txBody>
      </p:sp>
      <p:sp>
        <p:nvSpPr>
          <p:cNvPr id="10" name="9 Rectángulo redondeado"/>
          <p:cNvSpPr/>
          <p:nvPr/>
        </p:nvSpPr>
        <p:spPr>
          <a:xfrm>
            <a:off x="5143504" y="4857760"/>
            <a:ext cx="2928958" cy="100013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200" b="1" dirty="0" err="1" smtClean="0"/>
              <a:t>Estratégia</a:t>
            </a:r>
            <a:r>
              <a:rPr lang="es-ES" sz="2200" b="1" dirty="0" smtClean="0"/>
              <a:t> de </a:t>
            </a:r>
            <a:r>
              <a:rPr lang="es-ES" sz="2200" b="1" dirty="0" err="1" smtClean="0"/>
              <a:t>integração</a:t>
            </a:r>
            <a:endParaRPr lang="es-ES" sz="2200" b="1" dirty="0" smtClean="0"/>
          </a:p>
        </p:txBody>
      </p:sp>
      <p:sp>
        <p:nvSpPr>
          <p:cNvPr id="11" name="10 Rectángulo redondeado"/>
          <p:cNvSpPr/>
          <p:nvPr/>
        </p:nvSpPr>
        <p:spPr>
          <a:xfrm>
            <a:off x="5000628" y="3286124"/>
            <a:ext cx="2928958" cy="100013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200" b="1" dirty="0" err="1" smtClean="0"/>
              <a:t>Estratégia</a:t>
            </a:r>
            <a:r>
              <a:rPr lang="es-ES" sz="2200" b="1" dirty="0" smtClean="0"/>
              <a:t> generativa</a:t>
            </a:r>
          </a:p>
        </p:txBody>
      </p:sp>
      <p:sp>
        <p:nvSpPr>
          <p:cNvPr id="12" name="11 Flecha derecha"/>
          <p:cNvSpPr/>
          <p:nvPr/>
        </p:nvSpPr>
        <p:spPr>
          <a:xfrm>
            <a:off x="4071934" y="3571876"/>
            <a:ext cx="642942" cy="4286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12 Flecha derecha"/>
          <p:cNvSpPr/>
          <p:nvPr/>
        </p:nvSpPr>
        <p:spPr>
          <a:xfrm>
            <a:off x="4071934" y="5143512"/>
            <a:ext cx="642942" cy="4286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642910" y="1000108"/>
            <a:ext cx="3429024" cy="528641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400" u="sng" dirty="0" smtClean="0"/>
              <a:t>EMOÇOES NEGATIVAS</a:t>
            </a:r>
          </a:p>
          <a:p>
            <a:pPr algn="ctr"/>
            <a:endParaRPr lang="es-ES" sz="2400" u="sng" dirty="0"/>
          </a:p>
          <a:p>
            <a:pPr algn="ctr"/>
            <a:r>
              <a:rPr lang="es-ES" sz="2400" u="sng" dirty="0" smtClean="0"/>
              <a:t> </a:t>
            </a:r>
          </a:p>
          <a:p>
            <a:pPr algn="ctr"/>
            <a:endParaRPr lang="es-ES" sz="2400" dirty="0"/>
          </a:p>
          <a:p>
            <a:pPr algn="ctr"/>
            <a:endParaRPr lang="es-ES" sz="2400" dirty="0" smtClean="0"/>
          </a:p>
          <a:p>
            <a:pPr algn="ctr"/>
            <a:endParaRPr lang="es-ES" sz="2400" dirty="0"/>
          </a:p>
          <a:p>
            <a:pPr algn="ctr"/>
            <a:endParaRPr lang="es-ES" sz="2400" dirty="0" smtClean="0"/>
          </a:p>
          <a:p>
            <a:pPr algn="ctr"/>
            <a:endParaRPr lang="es-ES" sz="2400" dirty="0"/>
          </a:p>
          <a:p>
            <a:pPr algn="ctr"/>
            <a:endParaRPr lang="es-ES" sz="2400" dirty="0" smtClean="0"/>
          </a:p>
          <a:p>
            <a:pPr algn="ctr"/>
            <a:endParaRPr lang="es-ES" sz="2400" dirty="0"/>
          </a:p>
          <a:p>
            <a:pPr algn="ctr"/>
            <a:endParaRPr lang="es-ES" sz="2400" dirty="0" smtClean="0"/>
          </a:p>
          <a:p>
            <a:pPr algn="ctr"/>
            <a:endParaRPr lang="es-ES" sz="2400" dirty="0"/>
          </a:p>
        </p:txBody>
      </p:sp>
      <p:sp>
        <p:nvSpPr>
          <p:cNvPr id="7" name="6 Rectángulo"/>
          <p:cNvSpPr/>
          <p:nvPr/>
        </p:nvSpPr>
        <p:spPr>
          <a:xfrm>
            <a:off x="4714876" y="1000108"/>
            <a:ext cx="3714776" cy="528641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400" u="sng" dirty="0" smtClean="0"/>
              <a:t>ESTRATÉGIAS INCONFORMADAS</a:t>
            </a:r>
          </a:p>
          <a:p>
            <a:pPr algn="ctr"/>
            <a:endParaRPr lang="es-ES" sz="2400" u="sng" dirty="0" smtClean="0"/>
          </a:p>
          <a:p>
            <a:pPr algn="ctr"/>
            <a:endParaRPr lang="es-ES" sz="2400" u="sng" dirty="0"/>
          </a:p>
          <a:p>
            <a:pPr algn="ctr"/>
            <a:endParaRPr lang="es-ES" sz="2400" u="sng" dirty="0" smtClean="0"/>
          </a:p>
          <a:p>
            <a:pPr algn="ctr"/>
            <a:endParaRPr lang="es-ES" sz="2400" dirty="0"/>
          </a:p>
          <a:p>
            <a:pPr algn="ctr"/>
            <a:endParaRPr lang="es-ES" sz="2400" dirty="0" smtClean="0"/>
          </a:p>
          <a:p>
            <a:pPr algn="ctr"/>
            <a:endParaRPr lang="es-ES" sz="2400" dirty="0"/>
          </a:p>
          <a:p>
            <a:pPr algn="ctr"/>
            <a:endParaRPr lang="es-ES" sz="2400" dirty="0" smtClean="0"/>
          </a:p>
          <a:p>
            <a:pPr algn="ctr"/>
            <a:endParaRPr lang="es-ES" sz="2400" dirty="0"/>
          </a:p>
          <a:p>
            <a:pPr algn="ctr"/>
            <a:endParaRPr lang="es-ES" sz="2400" dirty="0" smtClean="0"/>
          </a:p>
          <a:p>
            <a:pPr algn="ctr"/>
            <a:endParaRPr lang="es-ES" sz="2400" dirty="0"/>
          </a:p>
          <a:p>
            <a:pPr algn="ctr"/>
            <a:endParaRPr lang="es-ES" sz="2400" dirty="0" smtClean="0"/>
          </a:p>
        </p:txBody>
      </p:sp>
      <p:sp>
        <p:nvSpPr>
          <p:cNvPr id="8" name="7 Rectángulo redondeado"/>
          <p:cNvSpPr/>
          <p:nvPr/>
        </p:nvSpPr>
        <p:spPr>
          <a:xfrm>
            <a:off x="857224" y="4857760"/>
            <a:ext cx="2928958" cy="100013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PT" sz="2200" b="1" dirty="0" smtClean="0"/>
              <a:t>Fadiga</a:t>
            </a:r>
          </a:p>
        </p:txBody>
      </p:sp>
      <p:sp>
        <p:nvSpPr>
          <p:cNvPr id="9" name="8 Rectángulo redondeado"/>
          <p:cNvSpPr/>
          <p:nvPr/>
        </p:nvSpPr>
        <p:spPr>
          <a:xfrm>
            <a:off x="857224" y="3429000"/>
            <a:ext cx="2928958" cy="100013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 algn="ctr"/>
            <a:r>
              <a:rPr lang="pt-PT" sz="2200" b="1" dirty="0" smtClean="0"/>
              <a:t>Confrontos</a:t>
            </a:r>
            <a:r>
              <a:rPr lang="es-ES" sz="2200" b="1" dirty="0" smtClean="0"/>
              <a:t> </a:t>
            </a:r>
            <a:r>
              <a:rPr lang="pt-PT" sz="2200" b="1" dirty="0" smtClean="0"/>
              <a:t>recorrentes</a:t>
            </a:r>
          </a:p>
        </p:txBody>
      </p:sp>
      <p:sp>
        <p:nvSpPr>
          <p:cNvPr id="10" name="9 Rectángulo redondeado"/>
          <p:cNvSpPr/>
          <p:nvPr/>
        </p:nvSpPr>
        <p:spPr>
          <a:xfrm>
            <a:off x="5143504" y="4714884"/>
            <a:ext cx="3000396" cy="121444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200" b="1" dirty="0" err="1" smtClean="0"/>
              <a:t>Estratégia</a:t>
            </a:r>
            <a:r>
              <a:rPr lang="es-ES" sz="2200" b="1" dirty="0" smtClean="0"/>
              <a:t> de </a:t>
            </a:r>
            <a:r>
              <a:rPr lang="pt-PT" sz="2200" b="1" dirty="0" smtClean="0"/>
              <a:t>disminução</a:t>
            </a:r>
            <a:r>
              <a:rPr lang="es-ES" sz="2200" b="1" dirty="0" smtClean="0"/>
              <a:t> da </a:t>
            </a:r>
            <a:r>
              <a:rPr lang="pt-PT" sz="2200" b="1" dirty="0" smtClean="0"/>
              <a:t>fadiga</a:t>
            </a:r>
            <a:r>
              <a:rPr lang="es-ES" sz="2200" b="1" dirty="0" smtClean="0"/>
              <a:t>.</a:t>
            </a:r>
          </a:p>
        </p:txBody>
      </p:sp>
      <p:sp>
        <p:nvSpPr>
          <p:cNvPr id="11" name="10 Rectángulo redondeado"/>
          <p:cNvSpPr/>
          <p:nvPr/>
        </p:nvSpPr>
        <p:spPr>
          <a:xfrm>
            <a:off x="5000628" y="3357562"/>
            <a:ext cx="2928958" cy="100013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PT" sz="2200" b="1" dirty="0" smtClean="0"/>
              <a:t>Estratégia</a:t>
            </a:r>
            <a:r>
              <a:rPr lang="es-ES" sz="2200" b="1" dirty="0" smtClean="0"/>
              <a:t> de </a:t>
            </a:r>
            <a:r>
              <a:rPr lang="pt-PT" sz="2200" b="1" dirty="0" smtClean="0"/>
              <a:t>enfrentamento</a:t>
            </a:r>
            <a:endParaRPr lang="es-ES" sz="2200" b="1" dirty="0" smtClean="0"/>
          </a:p>
        </p:txBody>
      </p:sp>
      <p:sp>
        <p:nvSpPr>
          <p:cNvPr id="12" name="11 Flecha derecha"/>
          <p:cNvSpPr/>
          <p:nvPr/>
        </p:nvSpPr>
        <p:spPr>
          <a:xfrm>
            <a:off x="4071934" y="3714752"/>
            <a:ext cx="642942" cy="4286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12 Flecha derecha"/>
          <p:cNvSpPr/>
          <p:nvPr/>
        </p:nvSpPr>
        <p:spPr>
          <a:xfrm>
            <a:off x="4071934" y="5143512"/>
            <a:ext cx="642942" cy="4286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13 Rectángulo redondeado"/>
          <p:cNvSpPr/>
          <p:nvPr/>
        </p:nvSpPr>
        <p:spPr>
          <a:xfrm>
            <a:off x="5143504" y="2071678"/>
            <a:ext cx="2928958" cy="100013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 algn="ctr"/>
            <a:r>
              <a:rPr lang="es-ES" sz="2200" b="1" dirty="0" err="1" smtClean="0"/>
              <a:t>Estratégia</a:t>
            </a:r>
            <a:r>
              <a:rPr lang="es-ES" sz="2200" b="1" dirty="0" smtClean="0"/>
              <a:t> de </a:t>
            </a:r>
            <a:r>
              <a:rPr lang="pt-PT" sz="2200" b="1" dirty="0" smtClean="0"/>
              <a:t>fratura</a:t>
            </a:r>
          </a:p>
        </p:txBody>
      </p:sp>
      <p:sp>
        <p:nvSpPr>
          <p:cNvPr id="15" name="14 Rectángulo redondeado"/>
          <p:cNvSpPr/>
          <p:nvPr/>
        </p:nvSpPr>
        <p:spPr>
          <a:xfrm>
            <a:off x="857224" y="2071678"/>
            <a:ext cx="2928958" cy="100013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 algn="ctr"/>
            <a:r>
              <a:rPr lang="pt-BR" sz="2200" b="1" dirty="0" smtClean="0"/>
              <a:t>Falta de empatia</a:t>
            </a:r>
          </a:p>
          <a:p>
            <a:pPr marL="342900" indent="-342900" algn="ctr"/>
            <a:r>
              <a:rPr lang="pt-BR" sz="2200" b="1" dirty="0" smtClean="0"/>
              <a:t>nas interações</a:t>
            </a:r>
            <a:r>
              <a:rPr lang="es-ES" sz="2200" b="1" dirty="0" smtClean="0"/>
              <a:t> </a:t>
            </a:r>
          </a:p>
        </p:txBody>
      </p:sp>
      <p:sp>
        <p:nvSpPr>
          <p:cNvPr id="17" name="16 Flecha derecha"/>
          <p:cNvSpPr/>
          <p:nvPr/>
        </p:nvSpPr>
        <p:spPr>
          <a:xfrm>
            <a:off x="4071934" y="2428868"/>
            <a:ext cx="642942" cy="4286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785794"/>
            <a:ext cx="8229600" cy="846980"/>
          </a:xfrm>
        </p:spPr>
        <p:txBody>
          <a:bodyPr/>
          <a:lstStyle/>
          <a:p>
            <a:r>
              <a:rPr lang="pt-BR" dirty="0" smtClean="0"/>
              <a:t>Relação dos fatores chave</a:t>
            </a:r>
            <a:endParaRPr lang="es-ES" dirty="0"/>
          </a:p>
        </p:txBody>
      </p:sp>
      <p:sp>
        <p:nvSpPr>
          <p:cNvPr id="5" name="4 Rectángulo redondeado"/>
          <p:cNvSpPr/>
          <p:nvPr/>
        </p:nvSpPr>
        <p:spPr>
          <a:xfrm>
            <a:off x="214282" y="2000240"/>
            <a:ext cx="1857388" cy="421484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5 Elipse"/>
          <p:cNvSpPr/>
          <p:nvPr/>
        </p:nvSpPr>
        <p:spPr>
          <a:xfrm>
            <a:off x="428596" y="2357430"/>
            <a:ext cx="1500198" cy="14287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Asuntos no urgentes</a:t>
            </a:r>
            <a:endParaRPr lang="es-ES" dirty="0"/>
          </a:p>
        </p:txBody>
      </p:sp>
      <p:sp>
        <p:nvSpPr>
          <p:cNvPr id="7" name="6 Explosión 1"/>
          <p:cNvSpPr/>
          <p:nvPr/>
        </p:nvSpPr>
        <p:spPr>
          <a:xfrm>
            <a:off x="214282" y="4286256"/>
            <a:ext cx="1857388" cy="1714512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Asuntos urgentes</a:t>
            </a:r>
            <a:endParaRPr lang="es-ES" dirty="0"/>
          </a:p>
        </p:txBody>
      </p:sp>
      <p:sp>
        <p:nvSpPr>
          <p:cNvPr id="8" name="7 Rectángulo redondeado"/>
          <p:cNvSpPr/>
          <p:nvPr/>
        </p:nvSpPr>
        <p:spPr>
          <a:xfrm>
            <a:off x="2500298" y="1643050"/>
            <a:ext cx="1785950" cy="221457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 err="1" smtClean="0"/>
              <a:t>Dinâmicas</a:t>
            </a:r>
            <a:r>
              <a:rPr lang="es-ES" dirty="0" smtClean="0"/>
              <a:t> positivas</a:t>
            </a:r>
          </a:p>
          <a:p>
            <a:pPr algn="ctr"/>
            <a:endParaRPr lang="es-ES" dirty="0"/>
          </a:p>
          <a:p>
            <a:pPr algn="ctr"/>
            <a:endParaRPr lang="es-ES" dirty="0" smtClean="0"/>
          </a:p>
          <a:p>
            <a:pPr algn="ctr"/>
            <a:endParaRPr lang="es-ES" dirty="0"/>
          </a:p>
          <a:p>
            <a:pPr algn="ctr"/>
            <a:endParaRPr lang="es-ES" dirty="0" smtClean="0"/>
          </a:p>
          <a:p>
            <a:pPr algn="ctr"/>
            <a:endParaRPr lang="es-ES" dirty="0"/>
          </a:p>
        </p:txBody>
      </p:sp>
      <p:sp>
        <p:nvSpPr>
          <p:cNvPr id="9" name="8 Rectángulo redondeado"/>
          <p:cNvSpPr/>
          <p:nvPr/>
        </p:nvSpPr>
        <p:spPr>
          <a:xfrm>
            <a:off x="2428860" y="4000504"/>
            <a:ext cx="2000264" cy="264320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 err="1" smtClean="0"/>
              <a:t>Dinâmicas</a:t>
            </a:r>
            <a:r>
              <a:rPr lang="es-ES" dirty="0" smtClean="0"/>
              <a:t> negativas</a:t>
            </a:r>
          </a:p>
          <a:p>
            <a:pPr algn="ctr"/>
            <a:endParaRPr lang="es-ES" dirty="0"/>
          </a:p>
          <a:p>
            <a:pPr algn="ctr"/>
            <a:endParaRPr lang="es-ES" dirty="0" smtClean="0"/>
          </a:p>
          <a:p>
            <a:pPr algn="ctr"/>
            <a:endParaRPr lang="es-ES" dirty="0"/>
          </a:p>
          <a:p>
            <a:pPr algn="ctr"/>
            <a:endParaRPr lang="es-ES" dirty="0" smtClean="0"/>
          </a:p>
          <a:p>
            <a:pPr algn="ctr"/>
            <a:endParaRPr lang="es-ES" dirty="0"/>
          </a:p>
          <a:p>
            <a:pPr algn="ctr"/>
            <a:endParaRPr lang="es-ES" dirty="0" smtClean="0"/>
          </a:p>
          <a:p>
            <a:pPr algn="ctr"/>
            <a:endParaRPr lang="es-ES" dirty="0"/>
          </a:p>
        </p:txBody>
      </p:sp>
      <p:sp>
        <p:nvSpPr>
          <p:cNvPr id="10" name="9 Rectángulo redondeado"/>
          <p:cNvSpPr/>
          <p:nvPr/>
        </p:nvSpPr>
        <p:spPr>
          <a:xfrm>
            <a:off x="6858016" y="3857628"/>
            <a:ext cx="2071702" cy="300037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Estrategias </a:t>
            </a:r>
            <a:r>
              <a:rPr lang="es-ES" dirty="0" err="1" smtClean="0"/>
              <a:t>conflituosas</a:t>
            </a:r>
            <a:endParaRPr lang="es-ES" dirty="0" smtClean="0"/>
          </a:p>
          <a:p>
            <a:pPr algn="ctr"/>
            <a:endParaRPr lang="es-ES" dirty="0" smtClean="0"/>
          </a:p>
          <a:p>
            <a:pPr algn="ctr"/>
            <a:endParaRPr lang="es-ES" dirty="0"/>
          </a:p>
          <a:p>
            <a:pPr algn="ctr"/>
            <a:endParaRPr lang="es-ES" dirty="0" smtClean="0"/>
          </a:p>
          <a:p>
            <a:pPr algn="ctr"/>
            <a:endParaRPr lang="es-ES" dirty="0"/>
          </a:p>
          <a:p>
            <a:pPr algn="ctr"/>
            <a:endParaRPr lang="es-ES" dirty="0" smtClean="0"/>
          </a:p>
          <a:p>
            <a:pPr algn="ctr"/>
            <a:endParaRPr lang="es-ES" dirty="0"/>
          </a:p>
          <a:p>
            <a:pPr algn="ctr"/>
            <a:endParaRPr lang="es-ES" dirty="0"/>
          </a:p>
        </p:txBody>
      </p:sp>
      <p:sp>
        <p:nvSpPr>
          <p:cNvPr id="11" name="10 Rectángulo redondeado"/>
          <p:cNvSpPr/>
          <p:nvPr/>
        </p:nvSpPr>
        <p:spPr>
          <a:xfrm>
            <a:off x="6858016" y="1500174"/>
            <a:ext cx="1714512" cy="221457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Estrategias colaborativas</a:t>
            </a:r>
          </a:p>
          <a:p>
            <a:pPr algn="ctr"/>
            <a:endParaRPr lang="es-ES" dirty="0"/>
          </a:p>
          <a:p>
            <a:pPr algn="ctr"/>
            <a:endParaRPr lang="es-ES" dirty="0" smtClean="0"/>
          </a:p>
          <a:p>
            <a:pPr algn="ctr"/>
            <a:endParaRPr lang="es-ES" dirty="0"/>
          </a:p>
          <a:p>
            <a:pPr algn="ctr"/>
            <a:endParaRPr lang="es-ES" dirty="0" smtClean="0"/>
          </a:p>
          <a:p>
            <a:pPr algn="ctr"/>
            <a:endParaRPr lang="es-ES" dirty="0"/>
          </a:p>
        </p:txBody>
      </p:sp>
      <p:sp>
        <p:nvSpPr>
          <p:cNvPr id="12" name="11 Rectángulo redondeado"/>
          <p:cNvSpPr/>
          <p:nvPr/>
        </p:nvSpPr>
        <p:spPr>
          <a:xfrm>
            <a:off x="2643174" y="3143248"/>
            <a:ext cx="1571636" cy="5000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 err="1" smtClean="0"/>
              <a:t>Encontros</a:t>
            </a:r>
            <a:r>
              <a:rPr lang="es-ES" sz="1600" b="1" dirty="0" smtClean="0"/>
              <a:t> </a:t>
            </a:r>
            <a:r>
              <a:rPr lang="pt-PT" sz="1600" b="1" dirty="0" smtClean="0"/>
              <a:t>engraçados</a:t>
            </a:r>
          </a:p>
        </p:txBody>
      </p:sp>
      <p:sp>
        <p:nvSpPr>
          <p:cNvPr id="13" name="12 Rectángulo redondeado"/>
          <p:cNvSpPr/>
          <p:nvPr/>
        </p:nvSpPr>
        <p:spPr>
          <a:xfrm>
            <a:off x="2643174" y="2428868"/>
            <a:ext cx="1571636" cy="5000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500" b="1" dirty="0" smtClean="0"/>
              <a:t>Mudanças</a:t>
            </a:r>
            <a:r>
              <a:rPr lang="es-ES" sz="1500" b="1" dirty="0" smtClean="0"/>
              <a:t> enérgicos</a:t>
            </a:r>
          </a:p>
        </p:txBody>
      </p:sp>
      <p:sp>
        <p:nvSpPr>
          <p:cNvPr id="14" name="13 Rectángulo redondeado"/>
          <p:cNvSpPr/>
          <p:nvPr/>
        </p:nvSpPr>
        <p:spPr>
          <a:xfrm>
            <a:off x="2571736" y="4714884"/>
            <a:ext cx="1785950" cy="5000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r>
              <a:rPr lang="pt-BR" sz="1500" b="1" dirty="0" smtClean="0"/>
              <a:t>Falta de empatia</a:t>
            </a:r>
          </a:p>
          <a:p>
            <a:pPr marL="342900" indent="-342900" algn="ctr"/>
            <a:r>
              <a:rPr lang="pt-BR" sz="1500" b="1" dirty="0" smtClean="0"/>
              <a:t>nas interações</a:t>
            </a:r>
            <a:r>
              <a:rPr lang="es-ES" sz="1500" b="1" dirty="0" smtClean="0"/>
              <a:t> </a:t>
            </a:r>
          </a:p>
        </p:txBody>
      </p:sp>
      <p:sp>
        <p:nvSpPr>
          <p:cNvPr id="15" name="14 Rectángulo redondeado"/>
          <p:cNvSpPr/>
          <p:nvPr/>
        </p:nvSpPr>
        <p:spPr>
          <a:xfrm>
            <a:off x="2643174" y="5357826"/>
            <a:ext cx="1643074" cy="5000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500" b="1" dirty="0" smtClean="0"/>
              <a:t>Confrontos</a:t>
            </a:r>
            <a:r>
              <a:rPr lang="es-ES" sz="1500" b="1" dirty="0" smtClean="0"/>
              <a:t> </a:t>
            </a:r>
            <a:r>
              <a:rPr lang="pt-PT" sz="1500" b="1" dirty="0" smtClean="0"/>
              <a:t>recorrentes</a:t>
            </a:r>
          </a:p>
        </p:txBody>
      </p:sp>
      <p:sp>
        <p:nvSpPr>
          <p:cNvPr id="16" name="15 Rectángulo redondeado"/>
          <p:cNvSpPr/>
          <p:nvPr/>
        </p:nvSpPr>
        <p:spPr>
          <a:xfrm>
            <a:off x="2643174" y="6000768"/>
            <a:ext cx="1643074" cy="5000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500" b="1" dirty="0" smtClean="0"/>
              <a:t>Fadiga</a:t>
            </a:r>
          </a:p>
        </p:txBody>
      </p:sp>
      <p:sp>
        <p:nvSpPr>
          <p:cNvPr id="17" name="16 Elipse"/>
          <p:cNvSpPr/>
          <p:nvPr/>
        </p:nvSpPr>
        <p:spPr>
          <a:xfrm>
            <a:off x="4929190" y="1714488"/>
            <a:ext cx="1500198" cy="2071702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 err="1" smtClean="0"/>
              <a:t>Reunião</a:t>
            </a:r>
            <a:endParaRPr lang="es-ES" dirty="0"/>
          </a:p>
        </p:txBody>
      </p:sp>
      <p:sp>
        <p:nvSpPr>
          <p:cNvPr id="18" name="17 Elipse"/>
          <p:cNvSpPr/>
          <p:nvPr/>
        </p:nvSpPr>
        <p:spPr>
          <a:xfrm>
            <a:off x="4857752" y="4143380"/>
            <a:ext cx="1714512" cy="2428892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Separados</a:t>
            </a:r>
            <a:endParaRPr lang="es-ES" dirty="0"/>
          </a:p>
        </p:txBody>
      </p:sp>
      <p:sp>
        <p:nvSpPr>
          <p:cNvPr id="19" name="18 Rectángulo redondeado"/>
          <p:cNvSpPr/>
          <p:nvPr/>
        </p:nvSpPr>
        <p:spPr>
          <a:xfrm>
            <a:off x="7072330" y="5857892"/>
            <a:ext cx="1714512" cy="7857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 err="1" smtClean="0"/>
              <a:t>Estratégia</a:t>
            </a:r>
            <a:r>
              <a:rPr lang="es-ES" sz="1600" b="1" dirty="0" smtClean="0"/>
              <a:t> de </a:t>
            </a:r>
            <a:r>
              <a:rPr lang="pt-PT" sz="1600" b="1" dirty="0" smtClean="0"/>
              <a:t>disminução</a:t>
            </a:r>
            <a:r>
              <a:rPr lang="es-ES" sz="1600" b="1" dirty="0" smtClean="0"/>
              <a:t> da </a:t>
            </a:r>
            <a:r>
              <a:rPr lang="pt-PT" sz="1600" b="1" dirty="0" smtClean="0"/>
              <a:t>fadiga</a:t>
            </a:r>
            <a:r>
              <a:rPr lang="es-ES" sz="1600" b="1" dirty="0" smtClean="0"/>
              <a:t>.</a:t>
            </a:r>
          </a:p>
        </p:txBody>
      </p:sp>
      <p:sp>
        <p:nvSpPr>
          <p:cNvPr id="20" name="19 Rectángulo redondeado"/>
          <p:cNvSpPr/>
          <p:nvPr/>
        </p:nvSpPr>
        <p:spPr>
          <a:xfrm>
            <a:off x="7072330" y="5286388"/>
            <a:ext cx="1714512" cy="5000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500" b="1" dirty="0" smtClean="0"/>
              <a:t>Estratégia</a:t>
            </a:r>
            <a:r>
              <a:rPr lang="es-ES" sz="1500" b="1" dirty="0" smtClean="0"/>
              <a:t> de </a:t>
            </a:r>
            <a:r>
              <a:rPr lang="pt-PT" sz="1500" b="1" dirty="0" smtClean="0"/>
              <a:t>enfrentamento</a:t>
            </a:r>
            <a:endParaRPr lang="es-ES" sz="1500" b="1" dirty="0" smtClean="0"/>
          </a:p>
        </p:txBody>
      </p:sp>
      <p:sp>
        <p:nvSpPr>
          <p:cNvPr id="21" name="20 Rectángulo redondeado"/>
          <p:cNvSpPr/>
          <p:nvPr/>
        </p:nvSpPr>
        <p:spPr>
          <a:xfrm>
            <a:off x="7143768" y="4714884"/>
            <a:ext cx="1571636" cy="5000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 algn="ctr"/>
            <a:r>
              <a:rPr lang="es-ES" sz="1600" b="1" dirty="0" err="1" smtClean="0"/>
              <a:t>Estratégia</a:t>
            </a:r>
            <a:r>
              <a:rPr lang="es-ES" sz="1600" b="1" dirty="0" smtClean="0"/>
              <a:t> de </a:t>
            </a:r>
            <a:r>
              <a:rPr lang="pt-PT" sz="1600" b="1" dirty="0" smtClean="0"/>
              <a:t>fratura</a:t>
            </a:r>
          </a:p>
        </p:txBody>
      </p:sp>
      <p:sp>
        <p:nvSpPr>
          <p:cNvPr id="22" name="21 Rectángulo redondeado"/>
          <p:cNvSpPr/>
          <p:nvPr/>
        </p:nvSpPr>
        <p:spPr>
          <a:xfrm>
            <a:off x="6929454" y="3071810"/>
            <a:ext cx="1571636" cy="5000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 err="1" smtClean="0"/>
              <a:t>Estratégia</a:t>
            </a:r>
            <a:r>
              <a:rPr lang="es-ES" sz="1600" b="1" dirty="0" smtClean="0"/>
              <a:t> de </a:t>
            </a:r>
            <a:r>
              <a:rPr lang="es-ES" sz="1600" b="1" dirty="0" err="1" smtClean="0"/>
              <a:t>integração</a:t>
            </a:r>
            <a:endParaRPr lang="es-ES" sz="1600" b="1" dirty="0" smtClean="0"/>
          </a:p>
        </p:txBody>
      </p:sp>
      <p:sp>
        <p:nvSpPr>
          <p:cNvPr id="23" name="22 Rectángulo redondeado"/>
          <p:cNvSpPr/>
          <p:nvPr/>
        </p:nvSpPr>
        <p:spPr>
          <a:xfrm>
            <a:off x="6929454" y="2357430"/>
            <a:ext cx="1571636" cy="5000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 err="1" smtClean="0"/>
              <a:t>Estratégia</a:t>
            </a:r>
            <a:r>
              <a:rPr lang="es-ES" sz="1600" b="1" dirty="0" smtClean="0"/>
              <a:t> generativa</a:t>
            </a:r>
          </a:p>
        </p:txBody>
      </p:sp>
      <p:cxnSp>
        <p:nvCxnSpPr>
          <p:cNvPr id="25" name="24 Conector recto de flecha"/>
          <p:cNvCxnSpPr>
            <a:stCxn id="6" idx="6"/>
          </p:cNvCxnSpPr>
          <p:nvPr/>
        </p:nvCxnSpPr>
        <p:spPr>
          <a:xfrm flipV="1">
            <a:off x="1928794" y="2643182"/>
            <a:ext cx="642942" cy="42862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7" name="26 Conector recto de flecha"/>
          <p:cNvCxnSpPr/>
          <p:nvPr/>
        </p:nvCxnSpPr>
        <p:spPr>
          <a:xfrm rot="5400000" flipH="1" flipV="1">
            <a:off x="1678761" y="3679033"/>
            <a:ext cx="1071570" cy="8572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9" name="28 Conector recto de flecha"/>
          <p:cNvCxnSpPr>
            <a:endCxn id="14" idx="1"/>
          </p:cNvCxnSpPr>
          <p:nvPr/>
        </p:nvCxnSpPr>
        <p:spPr>
          <a:xfrm>
            <a:off x="2071670" y="4929198"/>
            <a:ext cx="500066" cy="3571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3" name="32 Conector recto de flecha"/>
          <p:cNvCxnSpPr>
            <a:stCxn id="7" idx="3"/>
            <a:endCxn id="15" idx="1"/>
          </p:cNvCxnSpPr>
          <p:nvPr/>
        </p:nvCxnSpPr>
        <p:spPr>
          <a:xfrm>
            <a:off x="2071670" y="5341157"/>
            <a:ext cx="571504" cy="26670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5" name="34 Conector recto de flecha"/>
          <p:cNvCxnSpPr/>
          <p:nvPr/>
        </p:nvCxnSpPr>
        <p:spPr>
          <a:xfrm>
            <a:off x="1785918" y="5643578"/>
            <a:ext cx="785818" cy="50006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9" name="38 Conector recto de flecha"/>
          <p:cNvCxnSpPr>
            <a:stCxn id="13" idx="3"/>
          </p:cNvCxnSpPr>
          <p:nvPr/>
        </p:nvCxnSpPr>
        <p:spPr>
          <a:xfrm flipV="1">
            <a:off x="4214810" y="2571744"/>
            <a:ext cx="714380" cy="10715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1" name="40 Conector recto de flecha"/>
          <p:cNvCxnSpPr>
            <a:stCxn id="12" idx="3"/>
          </p:cNvCxnSpPr>
          <p:nvPr/>
        </p:nvCxnSpPr>
        <p:spPr>
          <a:xfrm flipV="1">
            <a:off x="4214810" y="3071810"/>
            <a:ext cx="714380" cy="32147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3" name="42 Conector recto de flecha"/>
          <p:cNvCxnSpPr>
            <a:stCxn id="14" idx="3"/>
          </p:cNvCxnSpPr>
          <p:nvPr/>
        </p:nvCxnSpPr>
        <p:spPr>
          <a:xfrm>
            <a:off x="4357686" y="4964917"/>
            <a:ext cx="500066" cy="3571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5" name="44 Conector recto de flecha"/>
          <p:cNvCxnSpPr>
            <a:stCxn id="15" idx="3"/>
          </p:cNvCxnSpPr>
          <p:nvPr/>
        </p:nvCxnSpPr>
        <p:spPr>
          <a:xfrm flipV="1">
            <a:off x="4286248" y="5572140"/>
            <a:ext cx="571504" cy="3571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7" name="46 Conector recto de flecha"/>
          <p:cNvCxnSpPr>
            <a:stCxn id="16" idx="3"/>
          </p:cNvCxnSpPr>
          <p:nvPr/>
        </p:nvCxnSpPr>
        <p:spPr>
          <a:xfrm flipV="1">
            <a:off x="4286248" y="6000768"/>
            <a:ext cx="642942" cy="25003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9" name="48 Conector recto de flecha"/>
          <p:cNvCxnSpPr>
            <a:endCxn id="23" idx="1"/>
          </p:cNvCxnSpPr>
          <p:nvPr/>
        </p:nvCxnSpPr>
        <p:spPr>
          <a:xfrm>
            <a:off x="6500826" y="2571744"/>
            <a:ext cx="428628" cy="3571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1" name="50 Conector recto de flecha"/>
          <p:cNvCxnSpPr>
            <a:endCxn id="22" idx="1"/>
          </p:cNvCxnSpPr>
          <p:nvPr/>
        </p:nvCxnSpPr>
        <p:spPr>
          <a:xfrm>
            <a:off x="6500826" y="3143248"/>
            <a:ext cx="428628" cy="17859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3" name="52 Conector recto de flecha"/>
          <p:cNvCxnSpPr/>
          <p:nvPr/>
        </p:nvCxnSpPr>
        <p:spPr>
          <a:xfrm>
            <a:off x="6500826" y="4857760"/>
            <a:ext cx="571504" cy="7143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5" name="54 Conector recto de flecha"/>
          <p:cNvCxnSpPr/>
          <p:nvPr/>
        </p:nvCxnSpPr>
        <p:spPr>
          <a:xfrm>
            <a:off x="6572264" y="5500702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7" name="56 Conector recto de flecha"/>
          <p:cNvCxnSpPr/>
          <p:nvPr/>
        </p:nvCxnSpPr>
        <p:spPr>
          <a:xfrm>
            <a:off x="6429388" y="6072206"/>
            <a:ext cx="571504" cy="14287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Conclusões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348880"/>
            <a:ext cx="8229600" cy="3744416"/>
          </a:xfrm>
        </p:spPr>
        <p:txBody>
          <a:bodyPr/>
          <a:lstStyle/>
          <a:p>
            <a:pPr algn="just"/>
            <a:r>
              <a:rPr lang="pt-PT" dirty="0" smtClean="0"/>
              <a:t>As emoções em conversas estratégicas fazem mudar o processo estratégico. </a:t>
            </a:r>
          </a:p>
          <a:p>
            <a:pPr algn="just"/>
            <a:r>
              <a:rPr lang="pt-PT" dirty="0" smtClean="0"/>
              <a:t>As emoções e o processo estratégico estão influenciadas pela urgência de cada uma das questões que são tratadas nas reuniões</a:t>
            </a:r>
            <a:r>
              <a:rPr lang="en-US" dirty="0" smtClean="0"/>
              <a:t>.</a:t>
            </a:r>
          </a:p>
          <a:p>
            <a:pPr lvl="1" algn="just"/>
            <a:r>
              <a:rPr lang="pt-PT" dirty="0" smtClean="0"/>
              <a:t>As questões que não precisam de uma resposta rápida, são as mais enérgicas e onde utiliza-se estratégias generativas.</a:t>
            </a:r>
            <a:endParaRPr lang="pt-PT" dirty="0"/>
          </a:p>
        </p:txBody>
      </p:sp>
    </p:spTree>
    <p:extLst>
      <p:ext uri="{BB962C8B-B14F-4D97-AF65-F5344CB8AC3E}">
        <p14:creationId xmlns="" xmlns:p14="http://schemas.microsoft.com/office/powerpoint/2010/main" val="1609600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1196752"/>
            <a:ext cx="8429684" cy="4857784"/>
          </a:xfrm>
        </p:spPr>
        <p:txBody>
          <a:bodyPr>
            <a:normAutofit/>
          </a:bodyPr>
          <a:lstStyle/>
          <a:p>
            <a:pPr marL="393192" lvl="1" indent="0">
              <a:buSzPct val="25000"/>
              <a:buNone/>
            </a:pPr>
            <a:r>
              <a:rPr lang="pt-PT" sz="2600" b="1" u="sng" dirty="0">
                <a:solidFill>
                  <a:srgbClr val="000000"/>
                </a:solidFill>
              </a:rPr>
              <a:t>Limitações</a:t>
            </a:r>
            <a:endParaRPr lang="pt-PT" dirty="0"/>
          </a:p>
          <a:p>
            <a:pPr marL="0" indent="0">
              <a:lnSpc>
                <a:spcPct val="100000"/>
              </a:lnSpc>
              <a:buNone/>
            </a:pPr>
            <a:r>
              <a:rPr lang="pt-PT" sz="2400" dirty="0">
                <a:solidFill>
                  <a:srgbClr val="000000"/>
                </a:solidFill>
              </a:rPr>
              <a:t>1) Condições contextuais fortes na forma de certas composições de equipe, histórias e regras de exibição emocionais.</a:t>
            </a:r>
            <a:endParaRPr lang="pt-PT" dirty="0"/>
          </a:p>
          <a:p>
            <a:pPr marL="0" indent="0">
              <a:lnSpc>
                <a:spcPct val="100000"/>
              </a:lnSpc>
              <a:buNone/>
            </a:pPr>
            <a:r>
              <a:rPr lang="pt-PT" sz="2400" dirty="0">
                <a:solidFill>
                  <a:srgbClr val="000000"/>
                </a:solidFill>
              </a:rPr>
              <a:t>2) </a:t>
            </a:r>
            <a:r>
              <a:rPr lang="pt-PT" sz="2400" dirty="0" smtClean="0">
                <a:solidFill>
                  <a:srgbClr val="000000"/>
                </a:solidFill>
              </a:rPr>
              <a:t>Única </a:t>
            </a:r>
            <a:r>
              <a:rPr lang="pt-PT" sz="2400" dirty="0">
                <a:solidFill>
                  <a:srgbClr val="000000"/>
                </a:solidFill>
              </a:rPr>
              <a:t>equipa e </a:t>
            </a:r>
            <a:r>
              <a:rPr lang="pt-PT" sz="2400" dirty="0" smtClean="0">
                <a:solidFill>
                  <a:srgbClr val="000000"/>
                </a:solidFill>
              </a:rPr>
              <a:t>não </a:t>
            </a:r>
            <a:r>
              <a:rPr lang="pt-PT" sz="2400" dirty="0">
                <a:solidFill>
                  <a:srgbClr val="000000"/>
                </a:solidFill>
              </a:rPr>
              <a:t>participante.</a:t>
            </a:r>
            <a:endParaRPr lang="pt-PT" dirty="0"/>
          </a:p>
          <a:p>
            <a:pPr marL="0" indent="0">
              <a:lnSpc>
                <a:spcPct val="100000"/>
              </a:lnSpc>
              <a:buNone/>
            </a:pPr>
            <a:r>
              <a:rPr lang="pt-PT" sz="2400" dirty="0">
                <a:solidFill>
                  <a:srgbClr val="000000"/>
                </a:solidFill>
              </a:rPr>
              <a:t>3) </a:t>
            </a:r>
            <a:r>
              <a:rPr lang="pt-PT" sz="2400" dirty="0" smtClean="0">
                <a:solidFill>
                  <a:srgbClr val="000000"/>
                </a:solidFill>
              </a:rPr>
              <a:t>Dinâmicas </a:t>
            </a:r>
            <a:r>
              <a:rPr lang="pt-PT" sz="2400" dirty="0">
                <a:solidFill>
                  <a:srgbClr val="000000"/>
                </a:solidFill>
              </a:rPr>
              <a:t>e processos </a:t>
            </a:r>
            <a:r>
              <a:rPr lang="pt-PT" sz="2400" dirty="0" smtClean="0">
                <a:solidFill>
                  <a:srgbClr val="000000"/>
                </a:solidFill>
              </a:rPr>
              <a:t>indissociáveis.</a:t>
            </a:r>
            <a:endParaRPr lang="pt-PT" dirty="0"/>
          </a:p>
          <a:p>
            <a:pPr>
              <a:lnSpc>
                <a:spcPct val="100000"/>
              </a:lnSpc>
            </a:pPr>
            <a:endParaRPr lang="pt-PT" dirty="0"/>
          </a:p>
          <a:p>
            <a:pPr>
              <a:buSzPct val="25000"/>
              <a:buFont typeface="Wingdings 2" charset="2"/>
              <a:buChar char=""/>
            </a:pPr>
            <a:r>
              <a:rPr lang="pt-PT" b="1" u="sng" dirty="0" smtClean="0">
                <a:solidFill>
                  <a:srgbClr val="000000"/>
                </a:solidFill>
              </a:rPr>
              <a:t>Contribuições</a:t>
            </a:r>
            <a:endParaRPr lang="pt-PT" dirty="0"/>
          </a:p>
          <a:p>
            <a:pPr marL="0" indent="0">
              <a:lnSpc>
                <a:spcPct val="100000"/>
              </a:lnSpc>
              <a:buNone/>
            </a:pPr>
            <a:r>
              <a:rPr lang="pt-PT" sz="2400" dirty="0">
                <a:solidFill>
                  <a:srgbClr val="000000"/>
                </a:solidFill>
              </a:rPr>
              <a:t>1) É uma analise em tempo real.</a:t>
            </a:r>
            <a:endParaRPr lang="pt-PT" dirty="0"/>
          </a:p>
          <a:p>
            <a:pPr marL="0" indent="0">
              <a:lnSpc>
                <a:spcPct val="100000"/>
              </a:lnSpc>
              <a:buNone/>
            </a:pPr>
            <a:r>
              <a:rPr lang="pt-PT" sz="2400" dirty="0">
                <a:solidFill>
                  <a:srgbClr val="000000"/>
                </a:solidFill>
              </a:rPr>
              <a:t>2) Uma equipa a analisar.</a:t>
            </a:r>
            <a:endParaRPr lang="pt-PT" dirty="0"/>
          </a:p>
          <a:p>
            <a:pPr marL="0" indent="0">
              <a:lnSpc>
                <a:spcPct val="100000"/>
              </a:lnSpc>
              <a:buNone/>
            </a:pPr>
            <a:r>
              <a:rPr lang="pt-PT" sz="2400" dirty="0">
                <a:solidFill>
                  <a:srgbClr val="000000"/>
                </a:solidFill>
              </a:rPr>
              <a:t>3) As relações dentro da equipa são </a:t>
            </a:r>
            <a:r>
              <a:rPr lang="pt-PT" sz="2400" dirty="0" smtClean="0">
                <a:solidFill>
                  <a:srgbClr val="000000"/>
                </a:solidFill>
              </a:rPr>
              <a:t>essências </a:t>
            </a:r>
            <a:r>
              <a:rPr lang="pt-PT" sz="2400" dirty="0">
                <a:solidFill>
                  <a:srgbClr val="000000"/>
                </a:solidFill>
              </a:rPr>
              <a:t>para as </a:t>
            </a:r>
            <a:r>
              <a:rPr lang="pt-PT" sz="2400" dirty="0" smtClean="0">
                <a:solidFill>
                  <a:srgbClr val="000000"/>
                </a:solidFill>
              </a:rPr>
              <a:t>estratégias dinâmicas </a:t>
            </a:r>
            <a:r>
              <a:rPr lang="pt-PT" sz="2400" dirty="0">
                <a:solidFill>
                  <a:srgbClr val="000000"/>
                </a:solidFill>
              </a:rPr>
              <a:t>e os processos.</a:t>
            </a:r>
            <a:endParaRPr lang="pt-PT" dirty="0"/>
          </a:p>
          <a:p>
            <a:pPr marL="274320" lvl="1" indent="-274320">
              <a:buClr>
                <a:schemeClr val="accent3"/>
              </a:buClr>
              <a:buSzPct val="95000"/>
            </a:pPr>
            <a:endParaRPr lang="pt-PT" dirty="0"/>
          </a:p>
          <a:p>
            <a:pPr>
              <a:lnSpc>
                <a:spcPct val="100000"/>
              </a:lnSpc>
            </a:pPr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6000" u="sng" dirty="0"/>
              <a:t>Dinâmica de </a:t>
            </a:r>
            <a:r>
              <a:rPr lang="pt-BR" sz="6000" u="sng" dirty="0" smtClean="0"/>
              <a:t>grupo</a:t>
            </a:r>
            <a:endParaRPr lang="es-ES" sz="6000" u="sng" dirty="0"/>
          </a:p>
        </p:txBody>
      </p:sp>
      <p:pic>
        <p:nvPicPr>
          <p:cNvPr id="1026" name="Picture 2" descr="C:\Users\l43238\Desktop\bonecos-em-circul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3312" y="3795152"/>
            <a:ext cx="3250688" cy="306284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785786" y="2428868"/>
            <a:ext cx="42148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/>
              <a:t>A CURVA DA HOSTILIDADE</a:t>
            </a:r>
            <a:endParaRPr lang="es-ES" sz="2400" b="1" dirty="0"/>
          </a:p>
        </p:txBody>
      </p:sp>
      <p:sp>
        <p:nvSpPr>
          <p:cNvPr id="5" name="4 Marco"/>
          <p:cNvSpPr/>
          <p:nvPr/>
        </p:nvSpPr>
        <p:spPr>
          <a:xfrm>
            <a:off x="642910" y="2071678"/>
            <a:ext cx="4429156" cy="1214446"/>
          </a:xfrm>
          <a:prstGeom prst="fram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pic>
        <p:nvPicPr>
          <p:cNvPr id="6" name="5 Imagen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3500438"/>
            <a:ext cx="5715040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846980"/>
          </a:xfrm>
        </p:spPr>
        <p:txBody>
          <a:bodyPr>
            <a:normAutofit/>
          </a:bodyPr>
          <a:lstStyle/>
          <a:p>
            <a:pPr algn="ctr"/>
            <a:r>
              <a:rPr lang="es-ES" dirty="0" smtClean="0"/>
              <a:t>Agenda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1357298"/>
            <a:ext cx="8229600" cy="5286412"/>
          </a:xfrm>
        </p:spPr>
        <p:txBody>
          <a:bodyPr>
            <a:normAutofit lnSpcReduction="10000"/>
          </a:bodyPr>
          <a:lstStyle/>
          <a:p>
            <a:r>
              <a:rPr lang="es-ES" dirty="0" smtClean="0"/>
              <a:t> </a:t>
            </a:r>
            <a:r>
              <a:rPr lang="pt-PT" dirty="0" smtClean="0"/>
              <a:t>Introdução</a:t>
            </a:r>
          </a:p>
          <a:p>
            <a:r>
              <a:rPr lang="es-ES" dirty="0" smtClean="0"/>
              <a:t>Método</a:t>
            </a:r>
          </a:p>
          <a:p>
            <a:pPr lvl="1"/>
            <a:r>
              <a:rPr lang="es-ES" dirty="0" smtClean="0"/>
              <a:t>Contexto</a:t>
            </a:r>
          </a:p>
          <a:p>
            <a:pPr lvl="1"/>
            <a:r>
              <a:rPr lang="es-ES" dirty="0" smtClean="0"/>
              <a:t> </a:t>
            </a:r>
            <a:r>
              <a:rPr lang="pt-PT" dirty="0" smtClean="0"/>
              <a:t>Recolha</a:t>
            </a:r>
            <a:r>
              <a:rPr lang="es-ES" dirty="0" smtClean="0"/>
              <a:t> de dados</a:t>
            </a:r>
          </a:p>
          <a:p>
            <a:r>
              <a:rPr lang="es-ES" dirty="0" smtClean="0"/>
              <a:t> Etapas</a:t>
            </a:r>
          </a:p>
          <a:p>
            <a:r>
              <a:rPr lang="es-ES" dirty="0" smtClean="0"/>
              <a:t> </a:t>
            </a:r>
            <a:r>
              <a:rPr lang="pt-BR" dirty="0" smtClean="0"/>
              <a:t>Relação entre a dinâmicas emocionais e processos estratégicos</a:t>
            </a:r>
          </a:p>
          <a:p>
            <a:r>
              <a:rPr lang="pt-BR" dirty="0" smtClean="0"/>
              <a:t> Relação dos fatores chave</a:t>
            </a:r>
          </a:p>
          <a:p>
            <a:r>
              <a:rPr lang="pt-BR" dirty="0" smtClean="0"/>
              <a:t> Conclusão</a:t>
            </a:r>
          </a:p>
          <a:p>
            <a:pPr lvl="1"/>
            <a:r>
              <a:rPr lang="pt-BR" dirty="0" smtClean="0"/>
              <a:t>Limitações</a:t>
            </a:r>
          </a:p>
          <a:p>
            <a:pPr lvl="1"/>
            <a:r>
              <a:rPr lang="pt-BR" dirty="0" smtClean="0"/>
              <a:t> Contribuições</a:t>
            </a:r>
          </a:p>
          <a:p>
            <a:r>
              <a:rPr lang="pt-BR" dirty="0" smtClean="0"/>
              <a:t> Dinâmica de grupo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sz="6000" dirty="0" smtClean="0"/>
              <a:t>Introdução</a:t>
            </a:r>
            <a:endParaRPr lang="es-ES" sz="6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35480"/>
            <a:ext cx="7472386" cy="1850710"/>
          </a:xfrm>
        </p:spPr>
        <p:txBody>
          <a:bodyPr/>
          <a:lstStyle/>
          <a:p>
            <a:pPr marL="0" indent="0" algn="just">
              <a:buSzPct val="25000"/>
              <a:buNone/>
            </a:pPr>
            <a:r>
              <a:rPr lang="pt-PT" dirty="0">
                <a:solidFill>
                  <a:srgbClr val="000000"/>
                </a:solidFill>
              </a:rPr>
              <a:t>Este estudo analisa  as estratégias de formação, implementação e mudança estratégica, em que o discurso é usado para atingir a fins estratégicos nas organizações.</a:t>
            </a:r>
            <a:endParaRPr lang="pt-PT" dirty="0"/>
          </a:p>
          <a:p>
            <a:pPr algn="just">
              <a:buNone/>
            </a:pPr>
            <a:endParaRPr lang="es-ES" dirty="0"/>
          </a:p>
        </p:txBody>
      </p:sp>
      <p:pic>
        <p:nvPicPr>
          <p:cNvPr id="13314" name="Picture 2" descr="http://innovacionestecnologicasdemipais.wikispaces.com/file/view/trabajo_en_equipo.jpg/296475998/trabajo_en_equip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43570" y="3500438"/>
            <a:ext cx="2857500" cy="2857500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428596" y="3857628"/>
            <a:ext cx="485778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00000"/>
              </a:lnSpc>
              <a:buFont typeface="Arial"/>
              <a:buChar char="•"/>
            </a:pPr>
            <a:r>
              <a:rPr lang="es-ES" sz="3600" dirty="0" smtClean="0">
                <a:solidFill>
                  <a:srgbClr val="00B0F0"/>
                </a:solidFill>
              </a:rPr>
              <a:t> </a:t>
            </a:r>
            <a:r>
              <a:rPr lang="pt-PT" sz="2600" dirty="0"/>
              <a:t>Pretende-se provar  que as emoções expressadas durante uma conversa tem um impacto na maneira que as estratégias são desenvolvidas e implementadas.</a:t>
            </a:r>
            <a:endParaRPr lang="pt-P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775542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Método - Contexto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3143272"/>
          </a:xfrm>
        </p:spPr>
        <p:txBody>
          <a:bodyPr>
            <a:normAutofit/>
          </a:bodyPr>
          <a:lstStyle/>
          <a:p>
            <a:r>
              <a:rPr lang="pt-PT" dirty="0" smtClean="0"/>
              <a:t>Dados</a:t>
            </a:r>
            <a:r>
              <a:rPr lang="es-ES" dirty="0" smtClean="0"/>
              <a:t>:</a:t>
            </a:r>
          </a:p>
          <a:p>
            <a:pPr lvl="1">
              <a:buSzPct val="25000"/>
              <a:buFont typeface="Wingdings 2" charset="2"/>
              <a:buChar char=""/>
            </a:pPr>
            <a:r>
              <a:rPr lang="pt-PT" dirty="0">
                <a:solidFill>
                  <a:srgbClr val="000000"/>
                </a:solidFill>
              </a:rPr>
              <a:t>Empresa de tamanho </a:t>
            </a:r>
            <a:r>
              <a:rPr lang="pt-PT" dirty="0" smtClean="0">
                <a:solidFill>
                  <a:srgbClr val="000000"/>
                </a:solidFill>
              </a:rPr>
              <a:t>médio.</a:t>
            </a:r>
            <a:endParaRPr lang="pt-PT" dirty="0"/>
          </a:p>
          <a:p>
            <a:pPr lvl="1">
              <a:buSzPct val="25000"/>
              <a:buFont typeface="Wingdings 2" charset="2"/>
              <a:buChar char=""/>
            </a:pPr>
            <a:r>
              <a:rPr lang="pt-PT" dirty="0">
                <a:solidFill>
                  <a:srgbClr val="000000"/>
                </a:solidFill>
              </a:rPr>
              <a:t>Dedicada à criação de jogos de computador no Canadá.</a:t>
            </a:r>
            <a:endParaRPr lang="pt-PT" dirty="0"/>
          </a:p>
          <a:p>
            <a:pPr lvl="1">
              <a:buSzPct val="25000"/>
              <a:buFont typeface="Wingdings 2" charset="2"/>
              <a:buChar char=""/>
            </a:pPr>
            <a:r>
              <a:rPr lang="pt-PT" dirty="0">
                <a:solidFill>
                  <a:srgbClr val="000000"/>
                </a:solidFill>
              </a:rPr>
              <a:t>Ambiente dinâmico e de competição.</a:t>
            </a:r>
            <a:endParaRPr lang="pt-PT" dirty="0"/>
          </a:p>
          <a:p>
            <a:pPr lvl="1">
              <a:buSzPct val="25000"/>
              <a:buFont typeface="Wingdings 2" charset="2"/>
              <a:buChar char=""/>
            </a:pPr>
            <a:r>
              <a:rPr lang="pt-PT" dirty="0">
                <a:solidFill>
                  <a:srgbClr val="000000"/>
                </a:solidFill>
              </a:rPr>
              <a:t> Empresa </a:t>
            </a:r>
            <a:r>
              <a:rPr lang="pt-PT" dirty="0" smtClean="0">
                <a:solidFill>
                  <a:srgbClr val="000000"/>
                </a:solidFill>
              </a:rPr>
              <a:t>estruturada </a:t>
            </a:r>
            <a:r>
              <a:rPr lang="pt-PT" dirty="0">
                <a:solidFill>
                  <a:srgbClr val="000000"/>
                </a:solidFill>
              </a:rPr>
              <a:t>em 5 jogos independentes, cada jogo tem um </a:t>
            </a:r>
            <a:r>
              <a:rPr lang="pt-PT" dirty="0" smtClean="0">
                <a:solidFill>
                  <a:srgbClr val="000000"/>
                </a:solidFill>
              </a:rPr>
              <a:t>líder: </a:t>
            </a:r>
            <a:r>
              <a:rPr lang="pt-PT" dirty="0">
                <a:solidFill>
                  <a:srgbClr val="000000"/>
                </a:solidFill>
              </a:rPr>
              <a:t>Produtor.</a:t>
            </a:r>
            <a:endParaRPr lang="pt-PT" dirty="0"/>
          </a:p>
          <a:p>
            <a:r>
              <a:rPr lang="es-ES" dirty="0" err="1" smtClean="0"/>
              <a:t>Amostra</a:t>
            </a:r>
            <a:r>
              <a:rPr lang="es-ES" dirty="0" smtClean="0"/>
              <a:t>: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3214678" y="4857760"/>
            <a:ext cx="30003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/>
              <a:t>1 </a:t>
            </a:r>
            <a:r>
              <a:rPr lang="es-ES" sz="2400" dirty="0" err="1" smtClean="0"/>
              <a:t>Produtor</a:t>
            </a:r>
            <a:r>
              <a:rPr lang="es-ES" sz="2400" dirty="0" smtClean="0"/>
              <a:t> Executivo</a:t>
            </a:r>
          </a:p>
          <a:p>
            <a:r>
              <a:rPr lang="es-ES" sz="2400" dirty="0" smtClean="0"/>
              <a:t>2 </a:t>
            </a:r>
            <a:r>
              <a:rPr lang="es-ES" sz="2400" dirty="0" err="1" smtClean="0"/>
              <a:t>Diretores</a:t>
            </a:r>
            <a:endParaRPr lang="es-ES" sz="2400" dirty="0" smtClean="0"/>
          </a:p>
          <a:p>
            <a:r>
              <a:rPr lang="es-ES" sz="2400" dirty="0" smtClean="0"/>
              <a:t>5 </a:t>
            </a:r>
            <a:r>
              <a:rPr lang="es-ES" sz="2400" dirty="0" err="1" smtClean="0"/>
              <a:t>Produtores</a:t>
            </a:r>
            <a:endParaRPr lang="es-ES" sz="2400" dirty="0"/>
          </a:p>
        </p:txBody>
      </p:sp>
      <p:sp>
        <p:nvSpPr>
          <p:cNvPr id="5" name="4 Abrir llave"/>
          <p:cNvSpPr/>
          <p:nvPr/>
        </p:nvSpPr>
        <p:spPr>
          <a:xfrm>
            <a:off x="3000364" y="4714884"/>
            <a:ext cx="428628" cy="1500198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6 Elipse"/>
          <p:cNvSpPr/>
          <p:nvPr/>
        </p:nvSpPr>
        <p:spPr>
          <a:xfrm>
            <a:off x="214282" y="4857760"/>
            <a:ext cx="2714644" cy="1285884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800" b="1" dirty="0" smtClean="0"/>
              <a:t>Equipa de </a:t>
            </a:r>
            <a:r>
              <a:rPr lang="es-ES" sz="2800" b="1" dirty="0" err="1" smtClean="0"/>
              <a:t>Gestão</a:t>
            </a:r>
            <a:endParaRPr lang="es-ES" sz="2800" b="1" dirty="0"/>
          </a:p>
        </p:txBody>
      </p:sp>
      <p:sp>
        <p:nvSpPr>
          <p:cNvPr id="8" name="7 Cerrar llave"/>
          <p:cNvSpPr/>
          <p:nvPr/>
        </p:nvSpPr>
        <p:spPr>
          <a:xfrm>
            <a:off x="5607851" y="4857760"/>
            <a:ext cx="1214446" cy="785818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8 CuadroTexto"/>
          <p:cNvSpPr txBox="1"/>
          <p:nvPr/>
        </p:nvSpPr>
        <p:spPr>
          <a:xfrm>
            <a:off x="7119523" y="4742837"/>
            <a:ext cx="178595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000" i="1" dirty="0" smtClean="0"/>
              <a:t>Dois</a:t>
            </a:r>
            <a:r>
              <a:rPr lang="es-ES" sz="2000" i="1" dirty="0" smtClean="0"/>
              <a:t> anos </a:t>
            </a:r>
            <a:r>
              <a:rPr lang="es-ES" sz="2000" i="1" dirty="0" err="1" smtClean="0"/>
              <a:t>trabalhando</a:t>
            </a:r>
            <a:r>
              <a:rPr lang="es-ES" sz="2000" i="1" dirty="0" smtClean="0"/>
              <a:t> juntos</a:t>
            </a:r>
            <a:endParaRPr lang="es-ES" sz="2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786050" y="1785926"/>
            <a:ext cx="6000792" cy="1571636"/>
          </a:xfrm>
        </p:spPr>
        <p:txBody>
          <a:bodyPr/>
          <a:lstStyle/>
          <a:p>
            <a:pPr>
              <a:buNone/>
            </a:pPr>
            <a:r>
              <a:rPr lang="pt-PT" dirty="0" smtClean="0"/>
              <a:t>Observação</a:t>
            </a:r>
            <a:r>
              <a:rPr lang="es-ES" dirty="0" smtClean="0"/>
              <a:t> </a:t>
            </a:r>
            <a:r>
              <a:rPr lang="pt-PT" dirty="0" smtClean="0"/>
              <a:t>sem participar das reunioes</a:t>
            </a:r>
          </a:p>
          <a:p>
            <a:pPr>
              <a:buNone/>
            </a:pPr>
            <a:r>
              <a:rPr lang="pt-PT" dirty="0" smtClean="0"/>
              <a:t>Duração de 3 meses</a:t>
            </a:r>
          </a:p>
          <a:p>
            <a:pPr>
              <a:buNone/>
            </a:pPr>
            <a:r>
              <a:rPr lang="pt-PT" dirty="0" smtClean="0"/>
              <a:t>As reuni</a:t>
            </a:r>
            <a:r>
              <a:rPr lang="pt-PT" dirty="0"/>
              <a:t>õ</a:t>
            </a:r>
            <a:r>
              <a:rPr lang="pt-PT" dirty="0" smtClean="0"/>
              <a:t>es foram gravadas e escritas</a:t>
            </a:r>
          </a:p>
          <a:p>
            <a:endParaRPr lang="es-ES" dirty="0"/>
          </a:p>
        </p:txBody>
      </p:sp>
      <p:sp>
        <p:nvSpPr>
          <p:cNvPr id="4" name="3 Abrir llave"/>
          <p:cNvSpPr/>
          <p:nvPr/>
        </p:nvSpPr>
        <p:spPr>
          <a:xfrm>
            <a:off x="2428860" y="1785926"/>
            <a:ext cx="357190" cy="1428760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CuadroTexto"/>
          <p:cNvSpPr txBox="1"/>
          <p:nvPr/>
        </p:nvSpPr>
        <p:spPr>
          <a:xfrm>
            <a:off x="285720" y="2143116"/>
            <a:ext cx="2000264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400" b="1" dirty="0" smtClean="0"/>
              <a:t>DADOS PRIMARIOS</a:t>
            </a:r>
            <a:endParaRPr lang="es-ES" sz="2400" b="1" dirty="0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846980"/>
          </a:xfrm>
        </p:spPr>
        <p:txBody>
          <a:bodyPr/>
          <a:lstStyle/>
          <a:p>
            <a:r>
              <a:rPr lang="es-ES" dirty="0" smtClean="0"/>
              <a:t>Método - </a:t>
            </a:r>
            <a:r>
              <a:rPr lang="pt-PT" dirty="0" smtClean="0"/>
              <a:t>Recolha</a:t>
            </a:r>
            <a:r>
              <a:rPr lang="es-ES" dirty="0" smtClean="0"/>
              <a:t> de dados</a:t>
            </a:r>
          </a:p>
        </p:txBody>
      </p:sp>
      <p:sp>
        <p:nvSpPr>
          <p:cNvPr id="7" name="6 Flecha abajo"/>
          <p:cNvSpPr/>
          <p:nvPr/>
        </p:nvSpPr>
        <p:spPr>
          <a:xfrm>
            <a:off x="1428728" y="3286124"/>
            <a:ext cx="285752" cy="8572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7 CuadroTexto"/>
          <p:cNvSpPr txBox="1"/>
          <p:nvPr/>
        </p:nvSpPr>
        <p:spPr>
          <a:xfrm>
            <a:off x="428596" y="4286256"/>
            <a:ext cx="264320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u="sng" dirty="0" smtClean="0"/>
              <a:t>Dados de cinco </a:t>
            </a:r>
            <a:r>
              <a:rPr lang="pt-PT" sz="2800" u="sng" dirty="0" smtClean="0"/>
              <a:t>reuniões</a:t>
            </a:r>
            <a:endParaRPr lang="pt-PT" sz="2800" u="sng" dirty="0"/>
          </a:p>
        </p:txBody>
      </p:sp>
      <p:sp>
        <p:nvSpPr>
          <p:cNvPr id="11" name="10 Explosión 2"/>
          <p:cNvSpPr/>
          <p:nvPr/>
        </p:nvSpPr>
        <p:spPr>
          <a:xfrm>
            <a:off x="3500430" y="3571876"/>
            <a:ext cx="5214942" cy="2786082"/>
          </a:xfrm>
          <a:prstGeom prst="irregularSeal2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Todos os colaboradores </a:t>
            </a:r>
            <a:r>
              <a:rPr lang="pt-PT" dirty="0" smtClean="0"/>
              <a:t>foram</a:t>
            </a:r>
            <a:r>
              <a:rPr lang="es-ES" dirty="0" smtClean="0"/>
              <a:t> entrevistados </a:t>
            </a:r>
            <a:r>
              <a:rPr lang="pt-PT" dirty="0" smtClean="0"/>
              <a:t>depois</a:t>
            </a:r>
            <a:r>
              <a:rPr lang="es-ES" dirty="0" smtClean="0"/>
              <a:t> das </a:t>
            </a:r>
            <a:r>
              <a:rPr lang="pt-PT" dirty="0" smtClean="0"/>
              <a:t>reuni</a:t>
            </a:r>
            <a:r>
              <a:rPr lang="pt-PT" dirty="0"/>
              <a:t>õ</a:t>
            </a:r>
            <a:r>
              <a:rPr lang="pt-PT" dirty="0" smtClean="0"/>
              <a:t>es.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918418"/>
          </a:xfrm>
        </p:spPr>
        <p:txBody>
          <a:bodyPr/>
          <a:lstStyle/>
          <a:p>
            <a:r>
              <a:rPr lang="es-ES" dirty="0" smtClean="0"/>
              <a:t>Etapas</a:t>
            </a:r>
            <a:endParaRPr lang="es-ES" dirty="0"/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</p:nvPr>
        </p:nvGraphicFramePr>
        <p:xfrm>
          <a:off x="214282" y="1643050"/>
          <a:ext cx="8715436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918418"/>
          </a:xfrm>
        </p:spPr>
        <p:txBody>
          <a:bodyPr>
            <a:normAutofit/>
          </a:bodyPr>
          <a:lstStyle/>
          <a:p>
            <a:r>
              <a:rPr lang="es-ES" dirty="0" smtClean="0"/>
              <a:t>Etapas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85720" y="1428736"/>
            <a:ext cx="8643998" cy="5143536"/>
          </a:xfrm>
        </p:spPr>
        <p:txBody>
          <a:bodyPr>
            <a:normAutofit fontScale="92500"/>
          </a:bodyPr>
          <a:lstStyle/>
          <a:p>
            <a:pPr marL="514350" lvl="0" indent="-514350">
              <a:buNone/>
            </a:pPr>
            <a:r>
              <a:rPr lang="pt-PT" sz="2800" dirty="0" smtClean="0">
                <a:solidFill>
                  <a:schemeClr val="accent3">
                    <a:lumMod val="75000"/>
                  </a:schemeClr>
                </a:solidFill>
              </a:rPr>
              <a:t>1. </a:t>
            </a:r>
            <a:r>
              <a:rPr lang="pt-PT" sz="2800" u="sng" dirty="0" smtClean="0">
                <a:solidFill>
                  <a:schemeClr val="accent3">
                    <a:lumMod val="75000"/>
                  </a:schemeClr>
                </a:solidFill>
              </a:rPr>
              <a:t>Identificação</a:t>
            </a:r>
            <a:r>
              <a:rPr lang="es-ES" sz="2800" u="sng" dirty="0" smtClean="0">
                <a:solidFill>
                  <a:schemeClr val="accent3">
                    <a:lumMod val="75000"/>
                  </a:schemeClr>
                </a:solidFill>
              </a:rPr>
              <a:t> das estrategias de </a:t>
            </a:r>
            <a:r>
              <a:rPr lang="pt-PT" sz="2800" u="sng" dirty="0" smtClean="0">
                <a:solidFill>
                  <a:schemeClr val="accent3">
                    <a:lumMod val="75000"/>
                  </a:schemeClr>
                </a:solidFill>
              </a:rPr>
              <a:t>discuçao</a:t>
            </a:r>
            <a:r>
              <a:rPr lang="pt-PT" sz="2800" dirty="0" smtClean="0">
                <a:solidFill>
                  <a:schemeClr val="accent3">
                    <a:lumMod val="75000"/>
                  </a:schemeClr>
                </a:solidFill>
              </a:rPr>
              <a:t>:</a:t>
            </a:r>
          </a:p>
          <a:p>
            <a:pPr marL="514350" lvl="0" indent="-514350">
              <a:buNone/>
            </a:pPr>
            <a:r>
              <a:rPr lang="pt-BR" sz="2400" dirty="0" smtClean="0"/>
              <a:t>As estratégias são identificadas no período de observação. </a:t>
            </a:r>
          </a:p>
          <a:p>
            <a:pPr marL="514350" lvl="0" indent="-514350">
              <a:buNone/>
            </a:pPr>
            <a:r>
              <a:rPr lang="pt-BR" sz="2400" dirty="0" smtClean="0"/>
              <a:t>Foram encontrados 12 questões diferentes.</a:t>
            </a:r>
            <a:endParaRPr lang="pt-PT" sz="2400" dirty="0" smtClean="0"/>
          </a:p>
          <a:p>
            <a:pPr marL="514350" indent="-514350">
              <a:buNone/>
            </a:pPr>
            <a:r>
              <a:rPr lang="pt-PT" sz="2800" dirty="0" smtClean="0">
                <a:solidFill>
                  <a:schemeClr val="accent3">
                    <a:lumMod val="75000"/>
                  </a:schemeClr>
                </a:solidFill>
              </a:rPr>
              <a:t>2. </a:t>
            </a:r>
            <a:r>
              <a:rPr lang="pt-BR" sz="2800" u="sng" dirty="0" smtClean="0">
                <a:solidFill>
                  <a:schemeClr val="accent3">
                    <a:lumMod val="75000"/>
                  </a:schemeClr>
                </a:solidFill>
              </a:rPr>
              <a:t>Codificação das emoções exibidas e acompanhamento das dinâmicas emocionais</a:t>
            </a:r>
            <a:r>
              <a:rPr lang="pt-BR" sz="2800" dirty="0" smtClean="0">
                <a:solidFill>
                  <a:schemeClr val="accent3">
                    <a:lumMod val="75000"/>
                  </a:schemeClr>
                </a:solidFill>
              </a:rPr>
              <a:t>:</a:t>
            </a:r>
          </a:p>
          <a:p>
            <a:pPr marL="514350" indent="-514350">
              <a:buNone/>
            </a:pPr>
            <a:r>
              <a:rPr lang="pt-BR" sz="2400" dirty="0" smtClean="0"/>
              <a:t>A)Esquema com códigos emocionais: </a:t>
            </a:r>
            <a:r>
              <a:rPr lang="pt-BR" sz="2400" i="1" dirty="0" smtClean="0"/>
              <a:t>(Ex.: Ira)</a:t>
            </a:r>
          </a:p>
          <a:p>
            <a:pPr marL="514350" indent="-514350">
              <a:buNone/>
            </a:pPr>
            <a:r>
              <a:rPr lang="pt-BR" sz="2400" dirty="0" smtClean="0"/>
              <a:t>- </a:t>
            </a:r>
            <a:r>
              <a:rPr lang="pt-BR" sz="2400" i="1" dirty="0" smtClean="0"/>
              <a:t>Sinais faciais: Mandíbula e dentes fechados.</a:t>
            </a:r>
          </a:p>
          <a:p>
            <a:pPr marL="514350" indent="-514350">
              <a:buNone/>
            </a:pPr>
            <a:r>
              <a:rPr lang="pt-BR" sz="2400" i="1" dirty="0" smtClean="0"/>
              <a:t>- Sinais vocais: </a:t>
            </a:r>
            <a:r>
              <a:rPr lang="es-ES" sz="2400" i="1" dirty="0" smtClean="0"/>
              <a:t>Voz mis alta do que normal, </a:t>
            </a:r>
            <a:r>
              <a:rPr lang="pt-PT" sz="2400" i="1" dirty="0" smtClean="0"/>
              <a:t>com</a:t>
            </a:r>
            <a:r>
              <a:rPr lang="es-ES" sz="2400" i="1" dirty="0" smtClean="0"/>
              <a:t> </a:t>
            </a:r>
            <a:r>
              <a:rPr lang="pt-PT" sz="2400" i="1" dirty="0" smtClean="0"/>
              <a:t>um</a:t>
            </a:r>
            <a:r>
              <a:rPr lang="es-ES" sz="2400" i="1" dirty="0" smtClean="0"/>
              <a:t> </a:t>
            </a:r>
            <a:r>
              <a:rPr lang="pt-PT" sz="2400" i="1" dirty="0" smtClean="0"/>
              <a:t>tom</a:t>
            </a:r>
            <a:r>
              <a:rPr lang="es-ES" sz="2400" i="1" dirty="0" smtClean="0"/>
              <a:t> desigual.</a:t>
            </a:r>
            <a:endParaRPr lang="pt-BR" sz="2400" i="1" dirty="0" smtClean="0"/>
          </a:p>
          <a:p>
            <a:pPr marL="0" indent="0">
              <a:buNone/>
            </a:pPr>
            <a:r>
              <a:rPr lang="pt-BR" sz="2400" i="1" dirty="0"/>
              <a:t>- Sinais </a:t>
            </a:r>
            <a:r>
              <a:rPr lang="pt-BR" sz="2400" i="1" dirty="0" smtClean="0"/>
              <a:t>físicos: </a:t>
            </a:r>
            <a:r>
              <a:rPr lang="es-ES" sz="2400" i="1" dirty="0">
                <a:solidFill>
                  <a:srgbClr val="000000"/>
                </a:solidFill>
              </a:rPr>
              <a:t>Inclinar-se para a frente </a:t>
            </a:r>
            <a:r>
              <a:rPr lang="es-ES" sz="2400" i="1" dirty="0" err="1">
                <a:solidFill>
                  <a:srgbClr val="000000"/>
                </a:solidFill>
              </a:rPr>
              <a:t>com</a:t>
            </a:r>
            <a:r>
              <a:rPr lang="es-ES" sz="2400" i="1" dirty="0">
                <a:solidFill>
                  <a:srgbClr val="000000"/>
                </a:solidFill>
              </a:rPr>
              <a:t> postura </a:t>
            </a:r>
            <a:r>
              <a:rPr lang="es-ES" sz="2400" i="1" dirty="0" smtClean="0">
                <a:solidFill>
                  <a:srgbClr val="000000"/>
                </a:solidFill>
              </a:rPr>
              <a:t>desafiante. </a:t>
            </a:r>
          </a:p>
          <a:p>
            <a:pPr marL="0" indent="0">
              <a:buNone/>
            </a:pPr>
            <a:r>
              <a:rPr lang="pt-BR" sz="2400" i="1" dirty="0"/>
              <a:t> - Sinais </a:t>
            </a:r>
            <a:r>
              <a:rPr lang="pt-BR" sz="2400" i="1" dirty="0" smtClean="0"/>
              <a:t>verbais: Diz coisas irracionais.</a:t>
            </a:r>
          </a:p>
          <a:p>
            <a:pPr>
              <a:lnSpc>
                <a:spcPct val="100000"/>
              </a:lnSpc>
              <a:buNone/>
            </a:pPr>
            <a:r>
              <a:rPr lang="pt-PT" sz="2400" dirty="0">
                <a:solidFill>
                  <a:srgbClr val="000000"/>
                </a:solidFill>
              </a:rPr>
              <a:t>B) Codificação das emoções mostradas ou percebidas.</a:t>
            </a:r>
            <a:endParaRPr lang="pt-PT" sz="2000" dirty="0"/>
          </a:p>
          <a:p>
            <a:pPr>
              <a:lnSpc>
                <a:spcPct val="100000"/>
              </a:lnSpc>
              <a:buNone/>
            </a:pPr>
            <a:r>
              <a:rPr lang="pt-PT" sz="2400" dirty="0">
                <a:solidFill>
                  <a:srgbClr val="000000"/>
                </a:solidFill>
              </a:rPr>
              <a:t>C)Dinâmicas de rastreio emocional</a:t>
            </a:r>
            <a:r>
              <a:rPr lang="pt-PT" sz="2400" dirty="0" smtClean="0">
                <a:solidFill>
                  <a:srgbClr val="000000"/>
                </a:solidFill>
              </a:rPr>
              <a:t>.</a:t>
            </a:r>
            <a:endParaRPr lang="es-ES" sz="2800" dirty="0" smtClean="0"/>
          </a:p>
          <a:p>
            <a:pPr>
              <a:buNone/>
            </a:pP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785794"/>
            <a:ext cx="8229600" cy="775542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Etapas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158" y="1857340"/>
            <a:ext cx="8429684" cy="4714932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SzPct val="25000"/>
              <a:buNone/>
            </a:pPr>
            <a:r>
              <a:rPr lang="pt-PT" sz="2400" dirty="0" smtClean="0">
                <a:solidFill>
                  <a:srgbClr val="089CA3"/>
                </a:solidFill>
              </a:rPr>
              <a:t>3.   Codificação </a:t>
            </a:r>
            <a:r>
              <a:rPr lang="pt-PT" sz="2400" dirty="0">
                <a:solidFill>
                  <a:srgbClr val="089CA3"/>
                </a:solidFill>
              </a:rPr>
              <a:t>das </a:t>
            </a:r>
            <a:r>
              <a:rPr lang="pt-PT" sz="2400" dirty="0" smtClean="0">
                <a:solidFill>
                  <a:srgbClr val="089CA3"/>
                </a:solidFill>
              </a:rPr>
              <a:t>estratégias </a:t>
            </a:r>
            <a:r>
              <a:rPr lang="pt-PT" sz="2400" dirty="0">
                <a:solidFill>
                  <a:srgbClr val="089CA3"/>
                </a:solidFill>
              </a:rPr>
              <a:t>das conversações:</a:t>
            </a:r>
            <a:endParaRPr lang="pt-PT" sz="2400" dirty="0"/>
          </a:p>
          <a:p>
            <a:pPr algn="just">
              <a:lnSpc>
                <a:spcPct val="100000"/>
              </a:lnSpc>
              <a:buNone/>
            </a:pPr>
            <a:r>
              <a:rPr lang="pt-PT" sz="2200" dirty="0" smtClean="0">
                <a:solidFill>
                  <a:srgbClr val="000000"/>
                </a:solidFill>
              </a:rPr>
              <a:t>A</a:t>
            </a:r>
            <a:r>
              <a:rPr lang="pt-PT" sz="2200" dirty="0">
                <a:solidFill>
                  <a:srgbClr val="000000"/>
                </a:solidFill>
              </a:rPr>
              <a:t>) Tem que ser consciente das estratégias da reunião.</a:t>
            </a:r>
            <a:endParaRPr lang="pt-PT" sz="2400" dirty="0"/>
          </a:p>
          <a:p>
            <a:pPr algn="just">
              <a:lnSpc>
                <a:spcPct val="100000"/>
              </a:lnSpc>
              <a:buNone/>
            </a:pPr>
            <a:r>
              <a:rPr lang="pt-PT" sz="2200" dirty="0">
                <a:solidFill>
                  <a:srgbClr val="000000"/>
                </a:solidFill>
              </a:rPr>
              <a:t>B) Examinar os esquemas da codificação.</a:t>
            </a:r>
            <a:endParaRPr lang="pt-PT" sz="2400" dirty="0"/>
          </a:p>
          <a:p>
            <a:pPr algn="just">
              <a:lnSpc>
                <a:spcPct val="100000"/>
              </a:lnSpc>
              <a:buNone/>
            </a:pPr>
            <a:r>
              <a:rPr lang="pt-PT" sz="2200" dirty="0">
                <a:solidFill>
                  <a:srgbClr val="000000"/>
                </a:solidFill>
              </a:rPr>
              <a:t>C) Complementação de maneira indutiva das estratégias, descrições e decisões.</a:t>
            </a:r>
            <a:endParaRPr lang="pt-PT" sz="2400" dirty="0"/>
          </a:p>
          <a:p>
            <a:pPr marL="514350" lvl="0" indent="-514350">
              <a:buNone/>
            </a:pPr>
            <a:endParaRPr lang="es-ES" sz="2200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514350" lvl="0" indent="-514350">
              <a:buAutoNum type="arabicPeriod" startAt="4"/>
            </a:pPr>
            <a:r>
              <a:rPr lang="es-ES" sz="2400" dirty="0" err="1">
                <a:solidFill>
                  <a:srgbClr val="089CA3"/>
                </a:solidFill>
              </a:rPr>
              <a:t>Analisis</a:t>
            </a:r>
            <a:r>
              <a:rPr lang="es-ES" sz="2400" dirty="0">
                <a:solidFill>
                  <a:srgbClr val="089CA3"/>
                </a:solidFill>
              </a:rPr>
              <a:t> da </a:t>
            </a:r>
            <a:r>
              <a:rPr lang="es-ES" sz="2400" dirty="0" err="1">
                <a:solidFill>
                  <a:srgbClr val="089CA3"/>
                </a:solidFill>
              </a:rPr>
              <a:t>relação</a:t>
            </a:r>
            <a:r>
              <a:rPr lang="es-ES" sz="2400" dirty="0">
                <a:solidFill>
                  <a:srgbClr val="089CA3"/>
                </a:solidFill>
              </a:rPr>
              <a:t> entre as </a:t>
            </a:r>
            <a:r>
              <a:rPr lang="es-ES" sz="2400" dirty="0" err="1">
                <a:solidFill>
                  <a:srgbClr val="089CA3"/>
                </a:solidFill>
              </a:rPr>
              <a:t>dinâmicas</a:t>
            </a:r>
            <a:r>
              <a:rPr lang="es-ES" sz="2400" dirty="0">
                <a:solidFill>
                  <a:srgbClr val="089CA3"/>
                </a:solidFill>
              </a:rPr>
              <a:t> </a:t>
            </a:r>
            <a:r>
              <a:rPr lang="es-ES" sz="2400" dirty="0" err="1">
                <a:solidFill>
                  <a:srgbClr val="089CA3"/>
                </a:solidFill>
              </a:rPr>
              <a:t>emocionais</a:t>
            </a:r>
            <a:r>
              <a:rPr lang="es-ES" sz="2400" dirty="0">
                <a:solidFill>
                  <a:srgbClr val="089CA3"/>
                </a:solidFill>
              </a:rPr>
              <a:t> e </a:t>
            </a:r>
            <a:r>
              <a:rPr lang="pt-PT" sz="2400" dirty="0" smtClean="0">
                <a:solidFill>
                  <a:srgbClr val="089CA3"/>
                </a:solidFill>
              </a:rPr>
              <a:t>estratégias</a:t>
            </a:r>
            <a:r>
              <a:rPr lang="es-ES" sz="2400" dirty="0" smtClean="0">
                <a:solidFill>
                  <a:srgbClr val="089CA3"/>
                </a:solidFill>
              </a:rPr>
              <a:t> </a:t>
            </a:r>
            <a:r>
              <a:rPr lang="es-ES" sz="2400" dirty="0" smtClean="0">
                <a:solidFill>
                  <a:schemeClr val="accent3">
                    <a:lumMod val="75000"/>
                  </a:schemeClr>
                </a:solidFill>
              </a:rPr>
              <a:t>:</a:t>
            </a:r>
          </a:p>
          <a:p>
            <a:pPr>
              <a:lnSpc>
                <a:spcPct val="100000"/>
              </a:lnSpc>
            </a:pPr>
            <a:r>
              <a:rPr lang="pt-PT" sz="2200" dirty="0">
                <a:solidFill>
                  <a:srgbClr val="000000"/>
                </a:solidFill>
              </a:rPr>
              <a:t>Análise dos vídeos, conversas e transcrições sobre as reuniões. </a:t>
            </a:r>
            <a:endParaRPr lang="pt-PT" sz="2400" dirty="0"/>
          </a:p>
          <a:p>
            <a:pPr>
              <a:lnSpc>
                <a:spcPct val="100000"/>
              </a:lnSpc>
            </a:pPr>
            <a:r>
              <a:rPr lang="pt-PT" sz="2200" dirty="0">
                <a:solidFill>
                  <a:srgbClr val="000000"/>
                </a:solidFill>
              </a:rPr>
              <a:t>Identificam-se 5 tipos  diferentes de emoções, relacionadas com 5 tipos de estratégias.</a:t>
            </a:r>
            <a:endParaRPr lang="pt-PT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918418"/>
          </a:xfrm>
        </p:spPr>
        <p:txBody>
          <a:bodyPr/>
          <a:lstStyle/>
          <a:p>
            <a:r>
              <a:rPr lang="es-ES" dirty="0" smtClean="0"/>
              <a:t>Etapas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158" y="1714488"/>
            <a:ext cx="8229600" cy="235743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t-PT" sz="2800" dirty="0">
                <a:solidFill>
                  <a:srgbClr val="089CA3"/>
                </a:solidFill>
              </a:rPr>
              <a:t>5.  Explicação da relação entre o assunto, a dinâmica emocional e o processo estratégico:</a:t>
            </a:r>
            <a:endParaRPr lang="pt-PT" sz="2800" dirty="0"/>
          </a:p>
          <a:p>
            <a:pPr marL="0" indent="0" algn="just">
              <a:lnSpc>
                <a:spcPct val="100000"/>
              </a:lnSpc>
              <a:buNone/>
            </a:pPr>
            <a:r>
              <a:rPr lang="pt-PT" dirty="0">
                <a:solidFill>
                  <a:srgbClr val="000000"/>
                </a:solidFill>
              </a:rPr>
              <a:t>A) Considerar a influência dos tipos de dinâmicas emocionais. Fazer comparações.</a:t>
            </a:r>
            <a:endParaRPr lang="pt-PT" dirty="0"/>
          </a:p>
          <a:p>
            <a:pPr marL="0" indent="0" algn="just">
              <a:lnSpc>
                <a:spcPct val="100000"/>
              </a:lnSpc>
              <a:buNone/>
            </a:pPr>
            <a:r>
              <a:rPr lang="pt-PT" dirty="0">
                <a:solidFill>
                  <a:srgbClr val="000000"/>
                </a:solidFill>
              </a:rPr>
              <a:t>B) Controlar as nossas emoções, e identificar estratégias e dinâmicas emocionais.</a:t>
            </a:r>
            <a:endParaRPr lang="pt-PT" sz="2800" dirty="0"/>
          </a:p>
        </p:txBody>
      </p:sp>
      <p:pic>
        <p:nvPicPr>
          <p:cNvPr id="5122" name="Picture 2" descr="http://susanarodriguez.net/wp-content/uploads/2013/01/trabajo-en-equipo-300x17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08" y="4143380"/>
            <a:ext cx="4899588" cy="24288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581</TotalTime>
  <Words>709</Words>
  <Application>Microsoft Office PowerPoint</Application>
  <PresentationFormat>On-screen Show (4:3)</PresentationFormat>
  <Paragraphs>171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Flujo</vt:lpstr>
      <vt:lpstr>Emotional Dynamics and Strategizing Processes</vt:lpstr>
      <vt:lpstr>Agenda</vt:lpstr>
      <vt:lpstr>Introdução</vt:lpstr>
      <vt:lpstr>Método - Contexto</vt:lpstr>
      <vt:lpstr>Método - Recolha de dados</vt:lpstr>
      <vt:lpstr>Etapas</vt:lpstr>
      <vt:lpstr>Etapas</vt:lpstr>
      <vt:lpstr>Etapas</vt:lpstr>
      <vt:lpstr>Etapas</vt:lpstr>
      <vt:lpstr>Relação entre as dinâmicas emocionais e os processos estratégicos</vt:lpstr>
      <vt:lpstr>Slide 11</vt:lpstr>
      <vt:lpstr>Relação dos fatores chave</vt:lpstr>
      <vt:lpstr>Conclusões</vt:lpstr>
      <vt:lpstr>Slide 14</vt:lpstr>
      <vt:lpstr>Dinâmica de grupo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Emotional Dynamics and Strategizing Processes</dc:title>
  <dc:creator>MIREN</dc:creator>
  <cp:lastModifiedBy>sbento</cp:lastModifiedBy>
  <cp:revision>25</cp:revision>
  <dcterms:created xsi:type="dcterms:W3CDTF">2014-05-09T12:19:31Z</dcterms:created>
  <dcterms:modified xsi:type="dcterms:W3CDTF">2014-05-19T17:05:26Z</dcterms:modified>
</cp:coreProperties>
</file>